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comments/modernComment_E93_1510BAF3.xml" ContentType="application/vnd.ms-powerpoint.comment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omments/modernComment_E94_DB7174C1.xml" ContentType="application/vnd.ms-powerpoint.comments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3.xml" ContentType="application/vnd.openxmlformats-officedocument.drawingml.chartshapes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4.xml" ContentType="application/vnd.openxmlformats-officedocument.drawingml.chartshapes+xml"/>
  <Override PartName="/ppt/comments/modernComment_E96_736C88AD.xml" ContentType="application/vnd.ms-powerpoint.comments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5.xml" ContentType="application/vnd.openxmlformats-officedocument.drawingml.chartshapes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2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drawings/drawing6.xml" ContentType="application/vnd.openxmlformats-officedocument.drawingml.chartshapes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drawings/drawing7.xml" ContentType="application/vnd.openxmlformats-officedocument.drawingml.chartshapes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56" r:id="rId5"/>
    <p:sldId id="3738" r:id="rId6"/>
    <p:sldId id="3731" r:id="rId7"/>
    <p:sldId id="3732" r:id="rId8"/>
    <p:sldId id="3734" r:id="rId9"/>
    <p:sldId id="3735" r:id="rId10"/>
    <p:sldId id="3737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EDD665C-E258-5F14-5CC1-FBD406E68A6E}" name="Katia Souza" initials="KS" userId="S::katia.souza@focusfinanceira.com.br::c568317d-4b55-4c55-944c-0f4ec9352c32" providerId="AD"/>
  <p188:author id="{21B5CD8E-4E9A-060A-D2B3-D9294D04012B}" name="Thiago Izidorio da Silva" initials="TI" userId="S::thiago.izidorio@souqista.com.br::24ce1cf5-c3ef-4d7a-83af-e378baa79f6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ário desconhecido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002D"/>
    <a:srgbClr val="595959"/>
    <a:srgbClr val="FFECC1"/>
    <a:srgbClr val="FF3400"/>
    <a:srgbClr val="00FF00"/>
    <a:srgbClr val="66FF66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93D81CF-94F2-401A-BA57-92F5A7B2D0C5}" styleName="Estilo Mé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Estilo Médio 1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2DE63D5-997A-4646-A377-4702673A728D}" styleName="Estilo Claro 2 - Ênfase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Estilo Claro 2 - Ênfase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Estilo Claro 2 - Ênfase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0A1B5D5-9B99-4C35-A422-299274C87663}" styleName="Estilo Médio 1 - Ênfas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Estilo Claro 1 - Ênfase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6D9F66E-5EB9-4882-86FB-DCBF35E3C3E4}" styleName="Estilo Médio 4 - Ênfas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8799B23B-EC83-4686-B30A-512413B5E67A}" styleName="Estilo Claro 3 - Ênfas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Estilo Claro 1 - Ênfas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Pasta1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asmimVieiraArag&#227;o\Downloads\Gr&#225;fico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asmimVieiraArag&#227;o\Downloads\Gr&#225;fico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asmimVieiraArag&#227;o\Downloads\Gr&#225;fico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3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asmimVieiraArag&#227;o\Downloads\Gr&#225;ficos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asmimVieiraArag&#227;o\Downloads\Gr&#225;ficos.xlsx" TargetMode="Externa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4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asmimVieiraArag&#227;o\Downloads\Gr&#225;ficos.xlsx" TargetMode="Externa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chartUserShapes" Target="../drawings/drawing5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asmimVieiraArag&#227;o\Downloads\Gr&#225;ficos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asmimVieiraArag&#227;o\Downloads\Gr&#225;ficos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asmimVieiraArag&#227;o\Downloads\Gr&#225;ficos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asmimVieiraArag&#227;o\Downloads\Gr&#225;ficos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asmimVieiraArag&#227;o\Downloads\Gr&#225;ficos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asmimVieiraArag&#227;o\Downloads\Gr&#225;ficos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asmimVieiraArag&#227;o\Downloads\Gr&#225;ficos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20.xml"/><Relationship Id="rId1" Type="http://schemas.microsoft.com/office/2011/relationships/chartStyle" Target="style20.xml"/><Relationship Id="rId4" Type="http://schemas.openxmlformats.org/officeDocument/2006/relationships/chartUserShapes" Target="../drawings/drawing6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asmimVieiraArag&#227;o\Downloads\Gr&#225;ficos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asmimVieiraArag&#227;o\Downloads\Gr&#225;ficos.xlsx" TargetMode="External"/><Relationship Id="rId2" Type="http://schemas.microsoft.com/office/2011/relationships/chartColorStyle" Target="colors23.xml"/><Relationship Id="rId1" Type="http://schemas.microsoft.com/office/2011/relationships/chartStyle" Target="style23.xml"/><Relationship Id="rId4" Type="http://schemas.openxmlformats.org/officeDocument/2006/relationships/chartUserShapes" Target="../drawings/drawing7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asmimVieiraArag&#227;o\Downloads\Gr&#225;ficos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18625375"/>
        <c:axId val="1918626207"/>
        <c:axId val="0"/>
      </c:bar3DChart>
      <c:catAx>
        <c:axId val="19186253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pt-BR"/>
          </a:p>
        </c:txPr>
        <c:crossAx val="1918626207"/>
        <c:crosses val="autoZero"/>
        <c:auto val="1"/>
        <c:lblAlgn val="ctr"/>
        <c:lblOffset val="100"/>
        <c:noMultiLvlLbl val="0"/>
      </c:catAx>
      <c:valAx>
        <c:axId val="1918626207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9186253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819229281026256"/>
          <c:y val="1.516882785968237E-2"/>
          <c:w val="0.76555907274215718"/>
          <c:h val="0.94438096451449793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78437359"/>
        <c:axId val="1778442767"/>
      </c:barChart>
      <c:catAx>
        <c:axId val="177843735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pPr>
            <a:endParaRPr lang="pt-BR"/>
          </a:p>
        </c:txPr>
        <c:crossAx val="1778442767"/>
        <c:crosses val="autoZero"/>
        <c:auto val="1"/>
        <c:lblAlgn val="ctr"/>
        <c:lblOffset val="100"/>
        <c:noMultiLvlLbl val="0"/>
      </c:catAx>
      <c:valAx>
        <c:axId val="1778442767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17784373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828294725559883"/>
          <c:y val="0.10185200677569985"/>
          <c:w val="0.81171712290505682"/>
          <c:h val="0.89814814814814814"/>
        </c:manualLayout>
      </c:layout>
      <c:barChart>
        <c:barDir val="bar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516281552"/>
        <c:axId val="1516280112"/>
      </c:barChart>
      <c:catAx>
        <c:axId val="151628155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516280112"/>
        <c:crosses val="autoZero"/>
        <c:auto val="1"/>
        <c:lblAlgn val="ctr"/>
        <c:lblOffset val="100"/>
        <c:noMultiLvlLbl val="0"/>
      </c:catAx>
      <c:valAx>
        <c:axId val="15162801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1628155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pt-B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774331582682575"/>
          <c:y val="9.0715157975420097E-2"/>
          <c:w val="0.74225668417317425"/>
          <c:h val="0.8223414236125896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Planilha12!$A$2</c:f>
              <c:strCache>
                <c:ptCount val="1"/>
                <c:pt idx="0">
                  <c:v>Reclamação </c:v>
                </c:pt>
              </c:strCache>
            </c:strRef>
          </c:tx>
          <c:spPr>
            <a:solidFill>
              <a:srgbClr val="82002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Planilha12!$B$1:$D$1</c:f>
              <c:strCache>
                <c:ptCount val="3"/>
                <c:pt idx="0">
                  <c:v>Ouvidoria </c:v>
                </c:pt>
                <c:pt idx="1">
                  <c:v>Reclame AQUI</c:v>
                </c:pt>
                <c:pt idx="2">
                  <c:v>Banco Central</c:v>
                </c:pt>
              </c:strCache>
            </c:strRef>
          </c:cat>
          <c:val>
            <c:numRef>
              <c:f>Planilha12!$B$2:$D$2</c:f>
              <c:numCache>
                <c:formatCode>General</c:formatCode>
                <c:ptCount val="3"/>
                <c:pt idx="0">
                  <c:v>123</c:v>
                </c:pt>
                <c:pt idx="1">
                  <c:v>91</c:v>
                </c:pt>
                <c:pt idx="2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C0-4FA3-9A6B-A3F55C0B4635}"/>
            </c:ext>
          </c:extLst>
        </c:ser>
        <c:ser>
          <c:idx val="1"/>
          <c:order val="1"/>
          <c:tx>
            <c:strRef>
              <c:f>Planilha12!$A$3</c:f>
              <c:strCache>
                <c:ptCount val="1"/>
                <c:pt idx="0">
                  <c:v>Informação 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Planilha12!$B$1:$D$1</c:f>
              <c:strCache>
                <c:ptCount val="3"/>
                <c:pt idx="0">
                  <c:v>Ouvidoria </c:v>
                </c:pt>
                <c:pt idx="1">
                  <c:v>Reclame AQUI</c:v>
                </c:pt>
                <c:pt idx="2">
                  <c:v>Banco Central</c:v>
                </c:pt>
              </c:strCache>
            </c:strRef>
          </c:cat>
          <c:val>
            <c:numRef>
              <c:f>Planilha12!$B$3:$D$3</c:f>
              <c:numCache>
                <c:formatCode>General</c:formatCode>
                <c:ptCount val="3"/>
                <c:pt idx="0">
                  <c:v>20</c:v>
                </c:pt>
                <c:pt idx="1">
                  <c:v>2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C0-4FA3-9A6B-A3F55C0B463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360400207"/>
        <c:axId val="1360408367"/>
      </c:barChart>
      <c:catAx>
        <c:axId val="136040020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595959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pPr>
            <a:endParaRPr lang="pt-BR"/>
          </a:p>
        </c:txPr>
        <c:crossAx val="1360408367"/>
        <c:crosses val="autoZero"/>
        <c:auto val="1"/>
        <c:lblAlgn val="ctr"/>
        <c:lblOffset val="100"/>
        <c:noMultiLvlLbl val="0"/>
      </c:catAx>
      <c:valAx>
        <c:axId val="136040836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604002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481073944121947"/>
          <c:y val="9.7222222222222224E-2"/>
          <c:w val="0.69074465819312547"/>
          <c:h val="0.8981481481481481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FF34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82002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4D5-404B-B4D3-423201577EFF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1C8-4A7C-8D52-48965D5CB50E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253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B4D5-404B-B4D3-423201577EF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26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81C8-4A7C-8D52-48965D5CB5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Planilha11!$A$2:$A$3</c:f>
              <c:strCache>
                <c:ptCount val="2"/>
                <c:pt idx="0">
                  <c:v>Reclamação </c:v>
                </c:pt>
                <c:pt idx="1">
                  <c:v>Informação </c:v>
                </c:pt>
              </c:strCache>
            </c:strRef>
          </c:cat>
          <c:val>
            <c:numRef>
              <c:f>Planilha11!$B$2:$B$3</c:f>
              <c:numCache>
                <c:formatCode>General</c:formatCode>
                <c:ptCount val="2"/>
                <c:pt idx="0">
                  <c:v>123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C8-4A7C-8D52-48965D5CB50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516281552"/>
        <c:axId val="1516280112"/>
      </c:barChart>
      <c:catAx>
        <c:axId val="15162815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595959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pPr>
            <a:endParaRPr lang="pt-BR"/>
          </a:p>
        </c:txPr>
        <c:crossAx val="1516280112"/>
        <c:crosses val="autoZero"/>
        <c:auto val="1"/>
        <c:lblAlgn val="ctr"/>
        <c:lblOffset val="100"/>
        <c:noMultiLvlLbl val="0"/>
      </c:catAx>
      <c:valAx>
        <c:axId val="15162801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16281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18625375"/>
        <c:axId val="1918626207"/>
        <c:axId val="0"/>
      </c:bar3DChart>
      <c:catAx>
        <c:axId val="19186253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pt-BR"/>
          </a:p>
        </c:txPr>
        <c:crossAx val="1918626207"/>
        <c:crosses val="autoZero"/>
        <c:auto val="1"/>
        <c:lblAlgn val="ctr"/>
        <c:lblOffset val="100"/>
        <c:noMultiLvlLbl val="0"/>
      </c:catAx>
      <c:valAx>
        <c:axId val="1918626207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9186253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8920177570421641"/>
          <c:h val="0.90700811109972179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051663"/>
        <c:axId val="6054991"/>
      </c:barChart>
      <c:catAx>
        <c:axId val="60516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pPr>
            <a:endParaRPr lang="pt-BR"/>
          </a:p>
        </c:txPr>
        <c:crossAx val="6054991"/>
        <c:crosses val="autoZero"/>
        <c:auto val="1"/>
        <c:lblAlgn val="ctr"/>
        <c:lblOffset val="100"/>
        <c:noMultiLvlLbl val="0"/>
      </c:catAx>
      <c:valAx>
        <c:axId val="6054991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0516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2000" b="1"/>
              <a:t>Assuntos das Manifestações</a:t>
            </a:r>
          </a:p>
        </c:rich>
      </c:tx>
      <c:layout>
        <c:manualLayout>
          <c:xMode val="edge"/>
          <c:yMode val="edge"/>
          <c:x val="0.38320792816370736"/>
          <c:y val="7.686659773787217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3.3333333333333333E-2"/>
          <c:y val="9.8342286145771479E-2"/>
          <c:w val="0.93888888888888888"/>
          <c:h val="0.69510684100267284"/>
        </c:manualLayout>
      </c:layout>
      <c:bar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826129312"/>
        <c:axId val="1826117312"/>
      </c:barChart>
      <c:catAx>
        <c:axId val="1826129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826117312"/>
        <c:crosses val="autoZero"/>
        <c:auto val="1"/>
        <c:lblAlgn val="ctr"/>
        <c:lblOffset val="100"/>
        <c:noMultiLvlLbl val="0"/>
      </c:catAx>
      <c:valAx>
        <c:axId val="18261173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26129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pt-B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111057327553925E-2"/>
          <c:y val="0.20936762034926762"/>
          <c:w val="0.93888888888888888"/>
          <c:h val="0.5866415135608048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DF321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FF6-4F44-B1F4-5BD9CA5CDC0F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FF6-4F44-B1F4-5BD9CA5CDC0F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FF6-4F44-B1F4-5BD9CA5CDC0F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FF6-4F44-B1F4-5BD9CA5CDC0F}"/>
              </c:ext>
            </c:extLst>
          </c:dPt>
          <c:dPt>
            <c:idx val="5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FF6-4F44-B1F4-5BD9CA5CDC0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Planilha3!$A$1:$A$6</c:f>
              <c:strCache>
                <c:ptCount val="6"/>
                <c:pt idx="0">
                  <c:v>Aplicativo</c:v>
                </c:pt>
                <c:pt idx="1">
                  <c:v>Cobranças</c:v>
                </c:pt>
                <c:pt idx="2">
                  <c:v>Documentação</c:v>
                </c:pt>
                <c:pt idx="3">
                  <c:v>Fraude</c:v>
                </c:pt>
                <c:pt idx="4">
                  <c:v>LGPD</c:v>
                </c:pt>
                <c:pt idx="5">
                  <c:v>Produtos e Operações</c:v>
                </c:pt>
              </c:strCache>
            </c:strRef>
          </c:cat>
          <c:val>
            <c:numRef>
              <c:f>Planilha3!$B$1:$B$6</c:f>
              <c:numCache>
                <c:formatCode>General</c:formatCode>
                <c:ptCount val="6"/>
                <c:pt idx="0">
                  <c:v>7</c:v>
                </c:pt>
                <c:pt idx="1">
                  <c:v>212</c:v>
                </c:pt>
                <c:pt idx="2">
                  <c:v>15</c:v>
                </c:pt>
                <c:pt idx="3">
                  <c:v>10</c:v>
                </c:pt>
                <c:pt idx="4">
                  <c:v>2</c:v>
                </c:pt>
                <c:pt idx="5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FF6-4F44-B1F4-5BD9CA5CDC0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457287776"/>
        <c:axId val="457281536"/>
      </c:barChart>
      <c:catAx>
        <c:axId val="45728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t-BR"/>
          </a:p>
        </c:txPr>
        <c:crossAx val="457281536"/>
        <c:crosses val="autoZero"/>
        <c:auto val="1"/>
        <c:lblAlgn val="ctr"/>
        <c:lblOffset val="100"/>
        <c:noMultiLvlLbl val="0"/>
      </c:catAx>
      <c:valAx>
        <c:axId val="4572815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57287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Montserrat" panose="00000500000000000000" pitchFamily="2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505745312"/>
        <c:axId val="1505733312"/>
      </c:barChart>
      <c:catAx>
        <c:axId val="1505745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05733312"/>
        <c:crosses val="autoZero"/>
        <c:auto val="1"/>
        <c:lblAlgn val="ctr"/>
        <c:lblOffset val="100"/>
        <c:noMultiLvlLbl val="0"/>
      </c:catAx>
      <c:valAx>
        <c:axId val="15057333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505745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1800" b="1"/>
              <a:t>Por assunto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0.24840179352580927"/>
          <c:y val="0.11349136854721913"/>
          <c:w val="0.70715376202974634"/>
          <c:h val="0.70056912189773746"/>
        </c:manualLayout>
      </c:layout>
      <c:barChart>
        <c:barDir val="bar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91649968"/>
        <c:axId val="391643728"/>
      </c:barChart>
      <c:catAx>
        <c:axId val="3916499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91643728"/>
        <c:crosses val="autoZero"/>
        <c:auto val="1"/>
        <c:lblAlgn val="ctr"/>
        <c:lblOffset val="100"/>
        <c:noMultiLvlLbl val="0"/>
      </c:catAx>
      <c:valAx>
        <c:axId val="3916437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9164996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pt-BR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DDBF-47D4-9259-074E8A917AFA}"/>
              </c:ext>
            </c:extLst>
          </c:dPt>
          <c:dPt>
            <c:idx val="1"/>
            <c:invertIfNegative val="0"/>
            <c:bubble3D val="0"/>
            <c:spPr>
              <a:solidFill>
                <a:srgbClr val="82002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DBF-47D4-9259-074E8A917AFA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600"/>
                      <a:t>78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DDBF-47D4-9259-074E8A917AF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600"/>
                      <a:t>201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DBF-47D4-9259-074E8A917AF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Planilha8!$A$2:$A$3</c:f>
              <c:strCache>
                <c:ptCount val="2"/>
                <c:pt idx="0">
                  <c:v>Procedente </c:v>
                </c:pt>
                <c:pt idx="1">
                  <c:v>Improcedente</c:v>
                </c:pt>
              </c:strCache>
            </c:strRef>
          </c:cat>
          <c:val>
            <c:numRef>
              <c:f>Planilha8!$B$2:$B$3</c:f>
              <c:numCache>
                <c:formatCode>General</c:formatCode>
                <c:ptCount val="2"/>
                <c:pt idx="0">
                  <c:v>9</c:v>
                </c:pt>
                <c:pt idx="1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DBF-47D4-9259-074E8A917AF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505745312"/>
        <c:axId val="1505733312"/>
      </c:barChart>
      <c:catAx>
        <c:axId val="1505745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05733312"/>
        <c:crosses val="autoZero"/>
        <c:auto val="1"/>
        <c:lblAlgn val="ctr"/>
        <c:lblOffset val="100"/>
        <c:noMultiLvlLbl val="0"/>
      </c:catAx>
      <c:valAx>
        <c:axId val="15057333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505745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pt-BR" sz="1800" b="1" baseline="0" dirty="0">
                <a:solidFill>
                  <a:schemeClr val="tx1"/>
                </a:solidFill>
              </a:rPr>
              <a:t>Assuntos </a:t>
            </a:r>
            <a:endParaRPr lang="pt-BR" sz="1800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0.24840179352580927"/>
          <c:y val="0.11349136854721913"/>
          <c:w val="0.70715376202974634"/>
          <c:h val="0.7005691218977374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Planilha5!$A$2</c:f>
              <c:strCache>
                <c:ptCount val="1"/>
                <c:pt idx="0">
                  <c:v>Improcedentes  </c:v>
                </c:pt>
              </c:strCache>
            </c:strRef>
          </c:tx>
          <c:spPr>
            <a:solidFill>
              <a:srgbClr val="82002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Planilha5!$B$1:$G$1</c:f>
              <c:strCache>
                <c:ptCount val="6"/>
                <c:pt idx="0">
                  <c:v>Aplicativo</c:v>
                </c:pt>
                <c:pt idx="1">
                  <c:v>Cobrança</c:v>
                </c:pt>
                <c:pt idx="2">
                  <c:v>Documentação </c:v>
                </c:pt>
                <c:pt idx="3">
                  <c:v>Fraude</c:v>
                </c:pt>
                <c:pt idx="4">
                  <c:v>LGPD</c:v>
                </c:pt>
                <c:pt idx="5">
                  <c:v>Produtos e Operações</c:v>
                </c:pt>
              </c:strCache>
            </c:strRef>
          </c:cat>
          <c:val>
            <c:numRef>
              <c:f>Planilha5!$B$2:$G$2</c:f>
              <c:numCache>
                <c:formatCode>General</c:formatCode>
                <c:ptCount val="6"/>
                <c:pt idx="0">
                  <c:v>2</c:v>
                </c:pt>
                <c:pt idx="1">
                  <c:v>164</c:v>
                </c:pt>
                <c:pt idx="2">
                  <c:v>2</c:v>
                </c:pt>
                <c:pt idx="3">
                  <c:v>8</c:v>
                </c:pt>
                <c:pt idx="4">
                  <c:v>1</c:v>
                </c:pt>
                <c:pt idx="5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B9-4783-BDBB-CB8764BC50EF}"/>
            </c:ext>
          </c:extLst>
        </c:ser>
        <c:ser>
          <c:idx val="1"/>
          <c:order val="1"/>
          <c:tx>
            <c:strRef>
              <c:f>Planilha5!$A$3</c:f>
              <c:strCache>
                <c:ptCount val="1"/>
                <c:pt idx="0">
                  <c:v>Procedente 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Planilha5!$B$1:$G$1</c:f>
              <c:strCache>
                <c:ptCount val="6"/>
                <c:pt idx="0">
                  <c:v>Aplicativo</c:v>
                </c:pt>
                <c:pt idx="1">
                  <c:v>Cobrança</c:v>
                </c:pt>
                <c:pt idx="2">
                  <c:v>Documentação </c:v>
                </c:pt>
                <c:pt idx="3">
                  <c:v>Fraude</c:v>
                </c:pt>
                <c:pt idx="4">
                  <c:v>LGPD</c:v>
                </c:pt>
                <c:pt idx="5">
                  <c:v>Produtos e Operações</c:v>
                </c:pt>
              </c:strCache>
            </c:strRef>
          </c:cat>
          <c:val>
            <c:numRef>
              <c:f>Planilha5!$B$3:$G$3</c:f>
              <c:numCache>
                <c:formatCode>General</c:formatCode>
                <c:ptCount val="6"/>
                <c:pt idx="0">
                  <c:v>5</c:v>
                </c:pt>
                <c:pt idx="1">
                  <c:v>48</c:v>
                </c:pt>
                <c:pt idx="2">
                  <c:v>13</c:v>
                </c:pt>
                <c:pt idx="3">
                  <c:v>2</c:v>
                </c:pt>
                <c:pt idx="4">
                  <c:v>1</c:v>
                </c:pt>
                <c:pt idx="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B9-4783-BDBB-CB8764BC50E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91649968"/>
        <c:axId val="391643728"/>
      </c:barChart>
      <c:catAx>
        <c:axId val="3916499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91643728"/>
        <c:crosses val="autoZero"/>
        <c:auto val="1"/>
        <c:lblAlgn val="ctr"/>
        <c:lblOffset val="100"/>
        <c:noMultiLvlLbl val="0"/>
      </c:catAx>
      <c:valAx>
        <c:axId val="3916437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91649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7947462817147856"/>
          <c:y val="0.90455560919578504"/>
          <c:w val="0.40216185476815391"/>
          <c:h val="7.1353564948144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702089870345157E-2"/>
          <c:y val="0.11685173151899701"/>
          <c:w val="0.93888888888888888"/>
          <c:h val="0.49611840186643336"/>
        </c:manualLayout>
      </c:layout>
      <c:bar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554588735"/>
        <c:axId val="1554607935"/>
      </c:barChart>
      <c:catAx>
        <c:axId val="15545887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54607935"/>
        <c:crosses val="autoZero"/>
        <c:auto val="1"/>
        <c:lblAlgn val="ctr"/>
        <c:lblOffset val="100"/>
        <c:noMultiLvlLbl val="0"/>
      </c:catAx>
      <c:valAx>
        <c:axId val="1554607935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5545887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137539280"/>
        <c:axId val="1137532560"/>
      </c:lineChart>
      <c:catAx>
        <c:axId val="113753928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137532560"/>
        <c:crosses val="autoZero"/>
        <c:auto val="1"/>
        <c:lblAlgn val="ctr"/>
        <c:lblOffset val="100"/>
        <c:noMultiLvlLbl val="0"/>
      </c:catAx>
      <c:valAx>
        <c:axId val="11375325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3753928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400" b="0" i="0" u="none" strike="noStrike" kern="1200" spc="0" baseline="0">
                <a:solidFill>
                  <a:schemeClr val="tx1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pPr>
            <a:r>
              <a:rPr lang="pt-BR" sz="1400" b="1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Qualidade</a:t>
            </a:r>
            <a:r>
              <a:rPr lang="pt-BR" sz="1400" b="1" baseline="0" dirty="0">
                <a:solidFill>
                  <a:schemeClr val="tx1"/>
                </a:solidFill>
                <a:latin typeface="Neue Haas Grotesk Text Pro" panose="020B0504020202020204" pitchFamily="34" charset="0"/>
              </a:rPr>
              <a:t> Atendimento </a:t>
            </a:r>
            <a:endParaRPr lang="pt-BR" sz="1400" b="1" dirty="0">
              <a:solidFill>
                <a:schemeClr val="tx1"/>
              </a:solidFill>
              <a:latin typeface="Neue Haas Grotesk Text Pro" panose="020B0504020202020204" pitchFamily="34" charset="0"/>
            </a:endParaRPr>
          </a:p>
          <a:p>
            <a:pPr algn="ctr">
              <a:defRPr>
                <a:solidFill>
                  <a:schemeClr val="tx1"/>
                </a:solidFill>
                <a:latin typeface="Neue Haas Grotesk Text Pro" panose="020B0504020202020204" pitchFamily="34" charset="0"/>
              </a:defRPr>
            </a:pPr>
            <a:endParaRPr lang="pt-BR" sz="1400" dirty="0">
              <a:solidFill>
                <a:schemeClr val="tx1"/>
              </a:solidFill>
              <a:latin typeface="Neue Haas Grotesk Text Pro" panose="020B0504020202020204" pitchFamily="34" charset="0"/>
            </a:endParaRPr>
          </a:p>
          <a:p>
            <a:pPr algn="ctr">
              <a:defRPr>
                <a:solidFill>
                  <a:schemeClr val="tx1"/>
                </a:solidFill>
                <a:latin typeface="Neue Haas Grotesk Text Pro" panose="020B0504020202020204" pitchFamily="34" charset="0"/>
              </a:defRPr>
            </a:pPr>
            <a:endParaRPr lang="pt-BR" sz="1400" dirty="0">
              <a:solidFill>
                <a:schemeClr val="tx1"/>
              </a:solidFill>
              <a:latin typeface="Neue Haas Grotesk Text Pro" panose="020B0504020202020204" pitchFamily="34" charset="0"/>
            </a:endParaRPr>
          </a:p>
        </c:rich>
      </c:tx>
      <c:layout>
        <c:manualLayout>
          <c:xMode val="edge"/>
          <c:yMode val="edge"/>
          <c:x val="0.1540317588931186"/>
          <c:y val="9.2592592592592587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400" b="0" i="0" u="none" strike="noStrike" kern="1200" spc="0" baseline="0">
              <a:solidFill>
                <a:schemeClr val="tx1"/>
              </a:solidFill>
              <a:latin typeface="Neue Haas Grotesk Text Pro" panose="020B0504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spPr>
            <a:ln w="28575" cap="rnd">
              <a:solidFill>
                <a:srgbClr val="82002D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82002D"/>
              </a:solidFill>
              <a:ln w="9525">
                <a:solidFill>
                  <a:srgbClr val="82002D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3860502993750154E-2"/>
                  <c:y val="-6.94444444444444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C44-458A-A361-5EB24DFC9D83}"/>
                </c:ext>
              </c:extLst>
            </c:dLbl>
            <c:dLbl>
              <c:idx val="1"/>
              <c:layout>
                <c:manualLayout>
                  <c:x val="-1.8304951233709271E-2"/>
                  <c:y val="-8.33333333333333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C44-458A-A361-5EB24DFC9D83}"/>
                </c:ext>
              </c:extLst>
            </c:dLbl>
            <c:dLbl>
              <c:idx val="2"/>
              <c:layout>
                <c:manualLayout>
                  <c:x val="-2.8807500908646214E-2"/>
                  <c:y val="-8.79629629629629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C44-458A-A361-5EB24DFC9D83}"/>
                </c:ext>
              </c:extLst>
            </c:dLbl>
            <c:dLbl>
              <c:idx val="3"/>
              <c:layout>
                <c:manualLayout>
                  <c:x val="-2.6029639629545621E-2"/>
                  <c:y val="-8.79629629629629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B31-4791-AF18-2493741E4F8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Neue Haas Grotesk Text Pro" panose="020B0504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Planilha7!$A$2:$A$5</c:f>
              <c:strCache>
                <c:ptCount val="4"/>
                <c:pt idx="0">
                  <c:v>Nada satisfeito</c:v>
                </c:pt>
                <c:pt idx="1">
                  <c:v>Completamente Satisfeito </c:v>
                </c:pt>
                <c:pt idx="2">
                  <c:v>Pouco satisfeito </c:v>
                </c:pt>
                <c:pt idx="3">
                  <c:v>Satisfeito </c:v>
                </c:pt>
              </c:strCache>
            </c:strRef>
          </c:cat>
          <c:val>
            <c:numRef>
              <c:f>Planilha7!$B$2:$B$5</c:f>
              <c:numCache>
                <c:formatCode>General</c:formatCode>
                <c:ptCount val="4"/>
                <c:pt idx="0">
                  <c:v>6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C44-458A-A361-5EB24DFC9D8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520799456"/>
        <c:axId val="1520810496"/>
      </c:lineChart>
      <c:catAx>
        <c:axId val="152079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pPr>
            <a:endParaRPr lang="pt-BR"/>
          </a:p>
        </c:txPr>
        <c:crossAx val="1520810496"/>
        <c:crosses val="autoZero"/>
        <c:auto val="1"/>
        <c:lblAlgn val="ctr"/>
        <c:lblOffset val="100"/>
        <c:noMultiLvlLbl val="0"/>
      </c:catAx>
      <c:valAx>
        <c:axId val="15208104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520799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just">
              <a:defRPr sz="1400" b="0" i="0" u="none" strike="noStrike" kern="1200" spc="0" baseline="0">
                <a:solidFill>
                  <a:schemeClr val="tx1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pPr>
            <a:r>
              <a:rPr lang="pt-BR" b="1" dirty="0">
                <a:solidFill>
                  <a:schemeClr val="tx1"/>
                </a:solidFill>
              </a:rPr>
              <a:t>Solução</a:t>
            </a:r>
            <a:r>
              <a:rPr lang="pt-BR" b="1" baseline="0" dirty="0">
                <a:solidFill>
                  <a:schemeClr val="tx1"/>
                </a:solidFill>
              </a:rPr>
              <a:t> Demanda</a:t>
            </a:r>
            <a:r>
              <a:rPr lang="pt-BR" b="1" dirty="0">
                <a:solidFill>
                  <a:schemeClr val="tx1"/>
                </a:solidFill>
              </a:rPr>
              <a:t> </a:t>
            </a:r>
          </a:p>
          <a:p>
            <a:pPr algn="just">
              <a:defRPr>
                <a:solidFill>
                  <a:schemeClr val="tx1"/>
                </a:solidFill>
              </a:defRPr>
            </a:pPr>
            <a:endParaRPr lang="pt-BR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3395122484689415"/>
          <c:y val="4.6296296296296294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just">
            <a:defRPr sz="1400" b="0" i="0" u="none" strike="noStrike" kern="1200" spc="0" baseline="0">
              <a:solidFill>
                <a:schemeClr val="tx1"/>
              </a:solidFill>
              <a:latin typeface="Neue Haas Grotesk Text Pro" panose="020B0504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82002D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82002D"/>
              </a:solidFill>
              <a:ln w="9525">
                <a:solidFill>
                  <a:srgbClr val="82002D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3.3333333333333333E-2"/>
                  <c:y val="-9.7222222222222224E-2"/>
                </c:manualLayout>
              </c:layout>
              <c:tx>
                <c:rich>
                  <a:bodyPr/>
                  <a:lstStyle/>
                  <a:p>
                    <a:r>
                      <a:rPr lang="en-US" sz="1600"/>
                      <a:t>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E42E-431E-8E24-E33260FB74BD}"/>
                </c:ext>
              </c:extLst>
            </c:dLbl>
            <c:dLbl>
              <c:idx val="1"/>
              <c:layout>
                <c:manualLayout>
                  <c:x val="-3.3333333333333333E-2"/>
                  <c:y val="-0.101851851851851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2E-431E-8E24-E33260FB74BD}"/>
                </c:ext>
              </c:extLst>
            </c:dLbl>
            <c:dLbl>
              <c:idx val="2"/>
              <c:layout>
                <c:manualLayout>
                  <c:x val="-3.0555555555555555E-2"/>
                  <c:y val="-6.94444444444444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4E0-4F45-AAE5-3A25DF4A99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Neue Haas Grotesk Text Pro" panose="020B0504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Planilha7!$A$2:$A$4</c:f>
              <c:strCache>
                <c:ptCount val="3"/>
                <c:pt idx="0">
                  <c:v>Nada satisfeito</c:v>
                </c:pt>
                <c:pt idx="1">
                  <c:v>Completamente Satisfeito </c:v>
                </c:pt>
                <c:pt idx="2">
                  <c:v>Pouco satisfeito </c:v>
                </c:pt>
              </c:strCache>
            </c:strRef>
          </c:cat>
          <c:val>
            <c:numRef>
              <c:f>Planilha7!$B$2:$B$4</c:f>
              <c:numCache>
                <c:formatCode>General</c:formatCode>
                <c:ptCount val="3"/>
                <c:pt idx="0">
                  <c:v>6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42E-431E-8E24-E33260FB74B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360411727"/>
        <c:axId val="1360414607"/>
      </c:lineChart>
      <c:catAx>
        <c:axId val="13604117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pPr>
            <a:endParaRPr lang="pt-BR"/>
          </a:p>
        </c:txPr>
        <c:crossAx val="1360414607"/>
        <c:crosses val="autoZero"/>
        <c:auto val="1"/>
        <c:lblAlgn val="ctr"/>
        <c:lblOffset val="100"/>
        <c:noMultiLvlLbl val="0"/>
      </c:catAx>
      <c:valAx>
        <c:axId val="1360414607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360411727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Neue Haas Grotesk Text Pro" panose="020B0504020202020204" pitchFamily="34" charset="0"/>
        </a:defRPr>
      </a:pPr>
      <a:endParaRPr lang="pt-BR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34993558115024E-3"/>
          <c:y val="0"/>
          <c:w val="0.95083014172146951"/>
          <c:h val="0.89665338076467471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79455855"/>
        <c:axId val="1979441711"/>
      </c:barChart>
      <c:catAx>
        <c:axId val="19794558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pPr>
            <a:endParaRPr lang="pt-BR"/>
          </a:p>
        </c:txPr>
        <c:crossAx val="1979441711"/>
        <c:crosses val="autoZero"/>
        <c:auto val="1"/>
        <c:lblAlgn val="ctr"/>
        <c:lblOffset val="100"/>
        <c:noMultiLvlLbl val="0"/>
      </c:catAx>
      <c:valAx>
        <c:axId val="1979441711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19794558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  <c:userShapes r:id="rId4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726252426756192E-3"/>
          <c:y val="5.3064772658187867E-3"/>
          <c:w val="0.95660224466113641"/>
          <c:h val="0.88207252617357235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709915039"/>
        <c:axId val="709902559"/>
      </c:barChart>
      <c:catAx>
        <c:axId val="7099150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pPr>
            <a:endParaRPr lang="pt-BR"/>
          </a:p>
        </c:txPr>
        <c:crossAx val="709902559"/>
        <c:crosses val="autoZero"/>
        <c:auto val="1"/>
        <c:lblAlgn val="ctr"/>
        <c:lblOffset val="100"/>
        <c:noMultiLvlLbl val="0"/>
      </c:catAx>
      <c:valAx>
        <c:axId val="709902559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crossAx val="7099150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1800" b="1"/>
              <a:t>Prazo médio de resposta </a:t>
            </a:r>
          </a:p>
          <a:p>
            <a:pPr>
              <a:defRPr sz="1800"/>
            </a:pPr>
            <a:endParaRPr lang="pt-BR" sz="1800"/>
          </a:p>
        </c:rich>
      </c:tx>
      <c:layout>
        <c:manualLayout>
          <c:xMode val="edge"/>
          <c:yMode val="edge"/>
          <c:x val="0.3899160238957383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4.3476678572391729E-2"/>
          <c:y val="0.22893683409333948"/>
          <c:w val="0.93888888888888888"/>
          <c:h val="0.67443450605145705"/>
        </c:manualLayout>
      </c:layout>
      <c:bar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562561504"/>
        <c:axId val="1562559104"/>
      </c:barChart>
      <c:catAx>
        <c:axId val="1562561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62559104"/>
        <c:crosses val="autoZero"/>
        <c:auto val="1"/>
        <c:lblAlgn val="ctr"/>
        <c:lblOffset val="100"/>
        <c:noMultiLvlLbl val="0"/>
      </c:catAx>
      <c:valAx>
        <c:axId val="15625591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56256150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1200" b="1"/>
              <a:t> </a:t>
            </a:r>
          </a:p>
          <a:p>
            <a:pPr>
              <a:defRPr/>
            </a:pPr>
            <a:endParaRPr lang="pt-BR"/>
          </a:p>
        </c:rich>
      </c:tx>
      <c:layout>
        <c:manualLayout>
          <c:xMode val="edge"/>
          <c:yMode val="edge"/>
          <c:x val="3.9304461942257438E-3"/>
          <c:y val="8.79629629629629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3.6111111111111108E-2"/>
          <c:y val="0.23953703703703705"/>
          <c:w val="0.93888888888888888"/>
          <c:h val="0.6534339457567803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DF321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9CE-477C-8535-763752BDA0B2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9CE-477C-8535-763752BDA0B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Planilha10!$A$2:$A$3</c:f>
              <c:strCache>
                <c:ptCount val="2"/>
                <c:pt idx="0">
                  <c:v>Até 10 dias úteis</c:v>
                </c:pt>
                <c:pt idx="1">
                  <c:v>Após 10 dias </c:v>
                </c:pt>
              </c:strCache>
            </c:strRef>
          </c:cat>
          <c:val>
            <c:numRef>
              <c:f>Planilha10!$B$2:$B$3</c:f>
              <c:numCache>
                <c:formatCode>General</c:formatCode>
                <c:ptCount val="2"/>
                <c:pt idx="0">
                  <c:v>271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9CE-477C-8535-763752BDA0B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562561504"/>
        <c:axId val="1562559104"/>
      </c:barChart>
      <c:catAx>
        <c:axId val="1562561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pPr>
            <a:endParaRPr lang="pt-BR"/>
          </a:p>
        </c:txPr>
        <c:crossAx val="1562559104"/>
        <c:crosses val="autoZero"/>
        <c:auto val="1"/>
        <c:lblAlgn val="ctr"/>
        <c:lblOffset val="100"/>
        <c:noMultiLvlLbl val="0"/>
      </c:catAx>
      <c:valAx>
        <c:axId val="15625591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562561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  <c:userShapes r:id="rId4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111111111111112E-2"/>
          <c:y val="4.6296296296296294E-2"/>
          <c:w val="0.93888888888888888"/>
          <c:h val="0.8330941965587634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82002D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82002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A00-4F85-8BE6-5F5F3E42B1E4}"/>
              </c:ext>
            </c:extLst>
          </c:dPt>
          <c:dPt>
            <c:idx val="1"/>
            <c:invertIfNegative val="0"/>
            <c:bubble3D val="0"/>
            <c:spPr>
              <a:solidFill>
                <a:srgbClr val="82002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A00-4F85-8BE6-5F5F3E42B1E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Planilha9!$A$2:$A$3</c:f>
              <c:strCache>
                <c:ptCount val="2"/>
                <c:pt idx="0">
                  <c:v>Cliente </c:v>
                </c:pt>
                <c:pt idx="1">
                  <c:v>Não clientes</c:v>
                </c:pt>
              </c:strCache>
            </c:strRef>
          </c:cat>
          <c:val>
            <c:numRef>
              <c:f>Planilha9!$B$2:$B$3</c:f>
              <c:numCache>
                <c:formatCode>General</c:formatCode>
                <c:ptCount val="2"/>
                <c:pt idx="0">
                  <c:v>266</c:v>
                </c:pt>
                <c:pt idx="1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A00-4F85-8BE6-5F5F3E42B1E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354996128"/>
        <c:axId val="1354995168"/>
      </c:barChart>
      <c:catAx>
        <c:axId val="1354996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eue Haas Grotesk Text Pro" panose="020B0504020202020204" pitchFamily="34" charset="0"/>
                <a:ea typeface="+mn-ea"/>
                <a:cs typeface="+mn-cs"/>
              </a:defRPr>
            </a:pPr>
            <a:endParaRPr lang="pt-BR"/>
          </a:p>
        </c:txPr>
        <c:crossAx val="1354995168"/>
        <c:crosses val="autoZero"/>
        <c:auto val="1"/>
        <c:lblAlgn val="ctr"/>
        <c:lblOffset val="100"/>
        <c:noMultiLvlLbl val="0"/>
      </c:catAx>
      <c:valAx>
        <c:axId val="13549951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354996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E93_1510BAF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2A6BC5E-00BB-4BDB-AD68-4288107BA06E}" authorId="{21B5CD8E-4E9A-060A-D2B3-D9294D04012B}" status="resolved" created="2024-05-15T17:20:05.311" complete="100000">
    <pc:sldMkLst xmlns:pc="http://schemas.microsoft.com/office/powerpoint/2013/main/command">
      <pc:docMk/>
      <pc:sldMk cId="353417971" sldId="3731"/>
    </pc:sldMkLst>
    <p188:txBody>
      <a:bodyPr/>
      <a:lstStyle/>
      <a:p>
        <a:r>
          <a:rPr lang="pt-BR"/>
          <a:t>Esse gráfico não está consolidado 279 o total, certo ?</a:t>
        </a:r>
      </a:p>
    </p188:txBody>
  </p188:cm>
</p188:cmLst>
</file>

<file path=ppt/comments/modernComment_E94_DB7174C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878063F-0A58-4A50-BE12-2B6C9E2AA3A4}" authorId="{21B5CD8E-4E9A-060A-D2B3-D9294D04012B}" status="resolved" created="2024-05-15T17:23:17.041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681645761" sldId="3732"/>
      <ac:graphicFrameMk id="6" creationId="{8227B652-971D-2CBA-DC74-24CBBEDF8727}"/>
    </ac:deMkLst>
    <p188:replyLst>
      <p188:reply id="{980F4719-C6F8-4B18-B533-F0985C746F09}" authorId="{21B5CD8E-4E9A-060A-D2B3-D9294D04012B}" created="2024-05-15T17:24:05.903">
        <p188:txBody>
          <a:bodyPr/>
          <a:lstStyle/>
          <a:p>
            <a:r>
              <a:rPr lang="pt-BR"/>
              <a:t>Falta produtos e operações, não ? </a:t>
            </a:r>
          </a:p>
        </p188:txBody>
      </p188:reply>
    </p188:replyLst>
    <p188:txBody>
      <a:bodyPr/>
      <a:lstStyle/>
      <a:p>
        <a:r>
          <a:rPr lang="pt-BR"/>
          <a:t>Total 246, pq ?</a:t>
        </a:r>
      </a:p>
    </p188:txBody>
  </p188:cm>
</p188:cmLst>
</file>

<file path=ppt/comments/modernComment_E96_736C88A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927E4DC-C6D6-453C-884B-7D1E4EBE57F5}" authorId="{21B5CD8E-4E9A-060A-D2B3-D9294D04012B}" status="resolved" created="2024-05-15T17:28:30.943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936492717" sldId="3734"/>
      <ac:spMk id="6" creationId="{2E6FB285-9516-A1DA-5217-8A1BA4CDD045}"/>
    </ac:deMkLst>
    <p188:txBody>
      <a:bodyPr/>
      <a:lstStyle/>
      <a:p>
        <a:r>
          <a:rPr lang="pt-BR"/>
          <a:t>Pequeno para texto para explicar o que e improcendente e procedente(sugestão)</a:t>
        </a:r>
      </a:p>
    </p188:txBody>
  </p188:cm>
</p188:cmLst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0.28374</cdr:x>
      <cdr:y>0.05054</cdr:y>
    </cdr:from>
    <cdr:to>
      <cdr:x>0.92986</cdr:x>
      <cdr:y>0.2063</cdr:y>
    </cdr:to>
    <cdr:sp macro="" textlink="">
      <cdr:nvSpPr>
        <cdr:cNvPr id="2" name="CaixaDeTexto 1">
          <a:extLst xmlns:a="http://schemas.openxmlformats.org/drawingml/2006/main">
            <a:ext uri="{FF2B5EF4-FFF2-40B4-BE49-F238E27FC236}">
              <a16:creationId xmlns:a16="http://schemas.microsoft.com/office/drawing/2014/main" id="{3A2D8711-3DCF-D608-2377-1D5317B11F82}"/>
            </a:ext>
          </a:extLst>
        </cdr:cNvPr>
        <cdr:cNvSpPr txBox="1"/>
      </cdr:nvSpPr>
      <cdr:spPr>
        <a:xfrm xmlns:a="http://schemas.openxmlformats.org/drawingml/2006/main">
          <a:off x="1297248" y="192692"/>
          <a:ext cx="2954057" cy="5938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t-BR" sz="1100" dirty="0"/>
        </a:p>
      </cdr:txBody>
    </cdr:sp>
  </cdr:relSizeAnchor>
  <cdr:relSizeAnchor xmlns:cdr="http://schemas.openxmlformats.org/drawingml/2006/chartDrawing">
    <cdr:from>
      <cdr:x>0.10648</cdr:x>
      <cdr:y>0.07786</cdr:y>
    </cdr:from>
    <cdr:to>
      <cdr:x>0.96124</cdr:x>
      <cdr:y>0.2063</cdr:y>
    </cdr:to>
    <cdr:sp macro="" textlink="">
      <cdr:nvSpPr>
        <cdr:cNvPr id="3" name="CaixaDeTexto 2">
          <a:extLst xmlns:a="http://schemas.openxmlformats.org/drawingml/2006/main">
            <a:ext uri="{FF2B5EF4-FFF2-40B4-BE49-F238E27FC236}">
              <a16:creationId xmlns:a16="http://schemas.microsoft.com/office/drawing/2014/main" id="{39041E5D-F277-DCB0-17C6-FCEEAFE0E616}"/>
            </a:ext>
          </a:extLst>
        </cdr:cNvPr>
        <cdr:cNvSpPr txBox="1"/>
      </cdr:nvSpPr>
      <cdr:spPr>
        <a:xfrm xmlns:a="http://schemas.openxmlformats.org/drawingml/2006/main">
          <a:off x="486827" y="296856"/>
          <a:ext cx="3907976" cy="489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endParaRPr lang="pt-BR" sz="1800" b="1" dirty="0"/>
        </a:p>
      </cdr:txBody>
    </cdr:sp>
  </cdr:relSizeAnchor>
  <cdr:relSizeAnchor xmlns:cdr="http://schemas.openxmlformats.org/drawingml/2006/chartDrawing">
    <cdr:from>
      <cdr:x>0.10723</cdr:x>
      <cdr:y>0.22553</cdr:y>
    </cdr:from>
    <cdr:to>
      <cdr:x>0.88905</cdr:x>
      <cdr:y>0.23752</cdr:y>
    </cdr:to>
    <cdr:sp macro="" textlink="">
      <cdr:nvSpPr>
        <cdr:cNvPr id="4" name="CaixaDeTexto 3">
          <a:extLst xmlns:a="http://schemas.openxmlformats.org/drawingml/2006/main">
            <a:ext uri="{FF2B5EF4-FFF2-40B4-BE49-F238E27FC236}">
              <a16:creationId xmlns:a16="http://schemas.microsoft.com/office/drawing/2014/main" id="{57E51AFA-4BE9-C350-3E09-2410ED9ED5F8}"/>
            </a:ext>
          </a:extLst>
        </cdr:cNvPr>
        <cdr:cNvSpPr txBox="1"/>
      </cdr:nvSpPr>
      <cdr:spPr>
        <a:xfrm xmlns:a="http://schemas.openxmlformats.org/drawingml/2006/main">
          <a:off x="490274" y="859886"/>
          <a:ext cx="3574473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t-BR" sz="1100" dirty="0"/>
        </a:p>
      </cdr:txBody>
    </cdr:sp>
  </cdr:relSizeAnchor>
  <cdr:relSizeAnchor xmlns:cdr="http://schemas.openxmlformats.org/drawingml/2006/chartDrawing">
    <cdr:from>
      <cdr:x>0.12282</cdr:x>
      <cdr:y>0.2186</cdr:y>
    </cdr:from>
    <cdr:to>
      <cdr:x>0.96438</cdr:x>
      <cdr:y>0.92563</cdr:y>
    </cdr:to>
    <cdr:sp macro="" textlink="">
      <cdr:nvSpPr>
        <cdr:cNvPr id="5" name="CaixaDeTexto 4">
          <a:extLst xmlns:a="http://schemas.openxmlformats.org/drawingml/2006/main">
            <a:ext uri="{FF2B5EF4-FFF2-40B4-BE49-F238E27FC236}">
              <a16:creationId xmlns:a16="http://schemas.microsoft.com/office/drawing/2014/main" id="{2529F58E-C347-12F2-B7E6-722166C8F832}"/>
            </a:ext>
          </a:extLst>
        </cdr:cNvPr>
        <cdr:cNvSpPr txBox="1"/>
      </cdr:nvSpPr>
      <cdr:spPr>
        <a:xfrm xmlns:a="http://schemas.openxmlformats.org/drawingml/2006/main">
          <a:off x="561526" y="833449"/>
          <a:ext cx="3847605" cy="26956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just"/>
          <a:endParaRPr lang="pt-BR" sz="18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0.05335</cdr:y>
    </cdr:from>
    <cdr:to>
      <cdr:x>1</cdr:x>
      <cdr:y>0.09429</cdr:y>
    </cdr:to>
    <cdr:sp macro="" textlink="">
      <cdr:nvSpPr>
        <cdr:cNvPr id="2" name="CaixaDeTexto 1">
          <a:extLst xmlns:a="http://schemas.openxmlformats.org/drawingml/2006/main">
            <a:ext uri="{FF2B5EF4-FFF2-40B4-BE49-F238E27FC236}">
              <a16:creationId xmlns:a16="http://schemas.microsoft.com/office/drawing/2014/main" id="{3C180979-E65B-C51F-53B1-AB7A160F31DF}"/>
            </a:ext>
          </a:extLst>
        </cdr:cNvPr>
        <cdr:cNvSpPr txBox="1"/>
      </cdr:nvSpPr>
      <cdr:spPr>
        <a:xfrm xmlns:a="http://schemas.openxmlformats.org/drawingml/2006/main">
          <a:off x="427048" y="307778"/>
          <a:ext cx="9311269" cy="2361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t-BR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1.8436E-7</cdr:y>
    </cdr:from>
    <cdr:to>
      <cdr:x>0.88106</cdr:x>
      <cdr:y>0.08424</cdr:y>
    </cdr:to>
    <cdr:sp macro="" textlink="">
      <cdr:nvSpPr>
        <cdr:cNvPr id="2" name="CaixaDeTexto 1">
          <a:extLst xmlns:a="http://schemas.openxmlformats.org/drawingml/2006/main">
            <a:ext uri="{FF2B5EF4-FFF2-40B4-BE49-F238E27FC236}">
              <a16:creationId xmlns:a16="http://schemas.microsoft.com/office/drawing/2014/main" id="{98D8F2AE-0923-920D-05D8-FB5476CE6C49}"/>
            </a:ext>
          </a:extLst>
        </cdr:cNvPr>
        <cdr:cNvSpPr txBox="1"/>
      </cdr:nvSpPr>
      <cdr:spPr>
        <a:xfrm xmlns:a="http://schemas.openxmlformats.org/drawingml/2006/main">
          <a:off x="0" y="1"/>
          <a:ext cx="10741862" cy="4569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t-BR" sz="11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0.35903</cdr:x>
      <cdr:y>0.04398</cdr:y>
    </cdr:from>
    <cdr:to>
      <cdr:x>0.93958</cdr:x>
      <cdr:y>0.18287</cdr:y>
    </cdr:to>
    <cdr:sp macro="" textlink="">
      <cdr:nvSpPr>
        <cdr:cNvPr id="2" name="CaixaDeTexto 1">
          <a:extLst xmlns:a="http://schemas.openxmlformats.org/drawingml/2006/main">
            <a:ext uri="{FF2B5EF4-FFF2-40B4-BE49-F238E27FC236}">
              <a16:creationId xmlns:a16="http://schemas.microsoft.com/office/drawing/2014/main" id="{3A161FD4-73AE-6467-049A-12250E7586FA}"/>
            </a:ext>
          </a:extLst>
        </cdr:cNvPr>
        <cdr:cNvSpPr txBox="1"/>
      </cdr:nvSpPr>
      <cdr:spPr>
        <a:xfrm xmlns:a="http://schemas.openxmlformats.org/drawingml/2006/main">
          <a:off x="1641475" y="120650"/>
          <a:ext cx="26543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marL="0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1600" b="1" i="0" baseline="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Assuntos das Manifestações</a:t>
          </a:r>
          <a:endParaRPr lang="pt-BR" sz="1600" dirty="0">
            <a:effectLst/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endParaRPr lang="pt-BR" sz="11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0.11701</cdr:x>
      <cdr:y>0.06565</cdr:y>
    </cdr:from>
    <cdr:to>
      <cdr:x>0.93288</cdr:x>
      <cdr:y>0.14178</cdr:y>
    </cdr:to>
    <cdr:sp macro="" textlink="">
      <cdr:nvSpPr>
        <cdr:cNvPr id="2" name="CaixaDeTexto 1">
          <a:extLst xmlns:a="http://schemas.openxmlformats.org/drawingml/2006/main">
            <a:ext uri="{FF2B5EF4-FFF2-40B4-BE49-F238E27FC236}">
              <a16:creationId xmlns:a16="http://schemas.microsoft.com/office/drawing/2014/main" id="{F103773A-B683-F785-2644-91C38D219756}"/>
            </a:ext>
          </a:extLst>
        </cdr:cNvPr>
        <cdr:cNvSpPr txBox="1"/>
      </cdr:nvSpPr>
      <cdr:spPr>
        <a:xfrm xmlns:a="http://schemas.openxmlformats.org/drawingml/2006/main">
          <a:off x="510115" y="216408"/>
          <a:ext cx="3557016" cy="2509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t-BR" sz="1100" dirty="0"/>
        </a:p>
      </cdr:txBody>
    </cdr:sp>
  </cdr:relSizeAnchor>
  <cdr:relSizeAnchor xmlns:cdr="http://schemas.openxmlformats.org/drawingml/2006/chartDrawing">
    <cdr:from>
      <cdr:x>0.10778</cdr:x>
      <cdr:y>0.05732</cdr:y>
    </cdr:from>
    <cdr:to>
      <cdr:x>0.95093</cdr:x>
      <cdr:y>0.14178</cdr:y>
    </cdr:to>
    <cdr:sp macro="" textlink="">
      <cdr:nvSpPr>
        <cdr:cNvPr id="3" name="CaixaDeTexto 2">
          <a:extLst xmlns:a="http://schemas.openxmlformats.org/drawingml/2006/main">
            <a:ext uri="{FF2B5EF4-FFF2-40B4-BE49-F238E27FC236}">
              <a16:creationId xmlns:a16="http://schemas.microsoft.com/office/drawing/2014/main" id="{69609525-493A-8105-4D50-655460D54995}"/>
            </a:ext>
          </a:extLst>
        </cdr:cNvPr>
        <cdr:cNvSpPr txBox="1"/>
      </cdr:nvSpPr>
      <cdr:spPr>
        <a:xfrm xmlns:a="http://schemas.openxmlformats.org/drawingml/2006/main">
          <a:off x="469912" y="188977"/>
          <a:ext cx="3675888" cy="2784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pt-BR" sz="1600" b="1" dirty="0">
              <a:latin typeface="Arial" panose="020B0604020202020204" pitchFamily="34" charset="0"/>
              <a:cs typeface="Arial" panose="020B0604020202020204" pitchFamily="34" charset="0"/>
            </a:rPr>
            <a:t>Demandas  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0.0785</cdr:x>
      <cdr:y>0.02322</cdr:y>
    </cdr:from>
    <cdr:to>
      <cdr:x>1</cdr:x>
      <cdr:y>0.10798</cdr:y>
    </cdr:to>
    <cdr:sp macro="" textlink="">
      <cdr:nvSpPr>
        <cdr:cNvPr id="2" name="CaixaDeTexto 1">
          <a:extLst xmlns:a="http://schemas.openxmlformats.org/drawingml/2006/main">
            <a:ext uri="{FF2B5EF4-FFF2-40B4-BE49-F238E27FC236}">
              <a16:creationId xmlns:a16="http://schemas.microsoft.com/office/drawing/2014/main" id="{A749FB29-4FE7-0C2E-CAED-4FFF655C353D}"/>
            </a:ext>
          </a:extLst>
        </cdr:cNvPr>
        <cdr:cNvSpPr txBox="1"/>
      </cdr:nvSpPr>
      <cdr:spPr>
        <a:xfrm xmlns:a="http://schemas.openxmlformats.org/drawingml/2006/main">
          <a:off x="446050" y="126804"/>
          <a:ext cx="5236293" cy="4629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t-BR" sz="1100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0.27134</cdr:x>
      <cdr:y>0</cdr:y>
    </cdr:from>
    <cdr:to>
      <cdr:x>0.94487</cdr:x>
      <cdr:y>0.11748</cdr:y>
    </cdr:to>
    <cdr:sp macro="" textlink="">
      <cdr:nvSpPr>
        <cdr:cNvPr id="2" name="CaixaDeTexto 1">
          <a:extLst xmlns:a="http://schemas.openxmlformats.org/drawingml/2006/main">
            <a:ext uri="{FF2B5EF4-FFF2-40B4-BE49-F238E27FC236}">
              <a16:creationId xmlns:a16="http://schemas.microsoft.com/office/drawing/2014/main" id="{8EE3E0AB-F173-F5E1-64CD-8838D4AE33BD}"/>
            </a:ext>
          </a:extLst>
        </cdr:cNvPr>
        <cdr:cNvSpPr txBox="1"/>
      </cdr:nvSpPr>
      <cdr:spPr>
        <a:xfrm xmlns:a="http://schemas.openxmlformats.org/drawingml/2006/main">
          <a:off x="1365060" y="-2632073"/>
          <a:ext cx="3388430" cy="3851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t-BR" sz="1100" dirty="0"/>
        </a:p>
      </cdr:txBody>
    </cdr:sp>
  </cdr:relSizeAnchor>
  <cdr:relSizeAnchor xmlns:cdr="http://schemas.openxmlformats.org/drawingml/2006/chartDrawing">
    <cdr:from>
      <cdr:x>0.36163</cdr:x>
      <cdr:y>0</cdr:y>
    </cdr:from>
    <cdr:to>
      <cdr:x>1</cdr:x>
      <cdr:y>0.11748</cdr:y>
    </cdr:to>
    <cdr:sp macro="" textlink="">
      <cdr:nvSpPr>
        <cdr:cNvPr id="3" name="CaixaDeTexto 2">
          <a:extLst xmlns:a="http://schemas.openxmlformats.org/drawingml/2006/main">
            <a:ext uri="{FF2B5EF4-FFF2-40B4-BE49-F238E27FC236}">
              <a16:creationId xmlns:a16="http://schemas.microsoft.com/office/drawing/2014/main" id="{9B0928DE-ED02-B563-77E4-15DDFBC4E267}"/>
            </a:ext>
          </a:extLst>
        </cdr:cNvPr>
        <cdr:cNvSpPr txBox="1"/>
      </cdr:nvSpPr>
      <cdr:spPr>
        <a:xfrm xmlns:a="http://schemas.openxmlformats.org/drawingml/2006/main">
          <a:off x="1819289" y="-2654639"/>
          <a:ext cx="3211552" cy="3851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t-BR" sz="1600" b="1" dirty="0">
              <a:solidFill>
                <a:schemeClr val="tx1"/>
              </a:solidFill>
              <a:latin typeface="Neue Haas Grotesk Text Pro" panose="020B0504020202020204" pitchFamily="34" charset="0"/>
            </a:rPr>
            <a:t>Prazo médio de resposta </a:t>
          </a:r>
        </a:p>
        <a:p xmlns:a="http://schemas.openxmlformats.org/drawingml/2006/main">
          <a:endParaRPr lang="pt-BR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326D1D-2BF1-4356-B0C0-6AC94CCA14F0}" type="datetimeFigureOut">
              <a:rPr lang="pt-BR" smtClean="0"/>
              <a:t>17/06/2024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E68823-FE49-4F5C-B892-762B4A4282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7386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E68823-FE49-4F5C-B892-762B4A428241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27208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E68823-FE49-4F5C-B892-762B4A428241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6816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12F0A9-79EF-4D5E-8212-991A58DBFD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E29B2E9-AC58-4D47-B6AB-F43DB61D9B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F9DF990-7195-42EC-8688-7E9763035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3DECF-6AA2-415E-90B8-48662A616923}" type="datetimeFigureOut">
              <a:rPr lang="pt-BR" smtClean="0"/>
              <a:t>17/06/2024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E0A3C0-A1F5-4A64-B5F8-80B92D756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F18242A-48DB-41A5-8DAD-B53825425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DCCA1-0D95-46F6-84A7-047FE5CB0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1120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DD5EE3-FDA9-4BDE-92D8-1D508092B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E0484AC-AFA5-4D81-BC0F-971EA0EB1B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CB121FD-00FC-491B-BCA0-168E7D769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3DECF-6AA2-415E-90B8-48662A616923}" type="datetimeFigureOut">
              <a:rPr lang="pt-BR" smtClean="0"/>
              <a:t>17/06/2024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BEC2937-D274-43A7-B3CA-B4D7D03B7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CBA6F2B-FAE7-4B2E-8E4B-5D57B1387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DCCA1-0D95-46F6-84A7-047FE5CB0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3922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64095A-E368-4EED-9162-AA16F22BA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C1F9FFB-273C-45D0-9CD4-3573F4B6CC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A7BA33E-DEE1-4045-9DA8-79A3E4F8F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3DECF-6AA2-415E-90B8-48662A616923}" type="datetimeFigureOut">
              <a:rPr lang="pt-BR" smtClean="0"/>
              <a:t>17/06/2024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B61F60C-B643-4F9E-B861-AA60419DE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0453ACE-985E-40F1-BDCF-8BF397917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DCCA1-0D95-46F6-84A7-047FE5CB0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2800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FEAE64-5704-4B4D-9B80-0CD34FFB3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46D12C5-E241-43A4-80D0-54039C9F5F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A1838A8-E934-4D9D-8628-3B4951162D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4F8247C-1C2E-40F5-A874-AC894D965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3DECF-6AA2-415E-90B8-48662A616923}" type="datetimeFigureOut">
              <a:rPr lang="pt-BR" smtClean="0"/>
              <a:t>17/06/2024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86EBB19-EADD-4B57-91F4-392C24425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0F7E40A-6E8C-4ABA-9E0E-8388E20F5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DCCA1-0D95-46F6-84A7-047FE5CB0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3559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1E4794-FBA9-42F3-ACF0-A8770D236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DC07B30-68DF-41A1-AF7E-31F02A2406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284961C-CF70-4015-AACF-45AD04C910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3813741-25D6-49EC-9B41-75825F9964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DEB4F6E-B975-4758-86CD-5CC2AA14FB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6DF8454-98A6-421E-9EF1-55F9872BC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3DECF-6AA2-415E-90B8-48662A616923}" type="datetimeFigureOut">
              <a:rPr lang="pt-BR" smtClean="0"/>
              <a:t>17/06/2024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35FC71E-BF2C-42E7-9977-FEECD3889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4EE8786-D5EC-484B-AD68-4B56B3ACF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DCCA1-0D95-46F6-84A7-047FE5CB0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9772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2A1DB0-F6AD-4FD7-A250-499E76483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9ED7FB8-F286-49C1-81F5-2586BB674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3DECF-6AA2-415E-90B8-48662A616923}" type="datetimeFigureOut">
              <a:rPr lang="pt-BR" smtClean="0"/>
              <a:t>17/06/2024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C7DAA8E-0D1D-49B8-809B-AF9EE56FF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8CD29A1-6719-486C-BFF9-2DDE7FDB8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DCCA1-0D95-46F6-84A7-047FE5CB0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3780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0110452-29AD-4719-B8E3-1C2E97E97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3DECF-6AA2-415E-90B8-48662A616923}" type="datetimeFigureOut">
              <a:rPr lang="pt-BR" smtClean="0"/>
              <a:t>17/06/2024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C30FCF1-611F-4604-8704-45F75FD91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730BD41-D2F9-42CB-97E7-76237F807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DCCA1-0D95-46F6-84A7-047FE5CB0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4071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7BD168-2DC6-4985-AA77-F2E486D1C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EDD4698-A015-44A5-AE62-8879F96F47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2EE4B7A-E9BC-4389-82E1-FE46FC7136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3E08913-6C1A-490B-A604-0FFE66983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3DECF-6AA2-415E-90B8-48662A616923}" type="datetimeFigureOut">
              <a:rPr lang="pt-BR" smtClean="0"/>
              <a:t>17/06/2024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7727939-C7C3-4CF4-8F49-6B8B94430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78B8B73-9778-44DE-BE8D-3DEA2C533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DCCA1-0D95-46F6-84A7-047FE5CB0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8323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E6F5FD-02DF-4ECB-82ED-F337A97C5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5671A61-E607-438B-AD5D-9B75836548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65338BA-03B8-43EC-9676-DD79265345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C3ED70D-79AD-4DEF-BE2A-1B1CBB5E7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3DECF-6AA2-415E-90B8-48662A616923}" type="datetimeFigureOut">
              <a:rPr lang="pt-BR" smtClean="0"/>
              <a:t>17/06/2024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F2CEEB1-6A23-407C-8207-725C160C5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21CB7B5-27AA-4CEA-9404-A070BB701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DCCA1-0D95-46F6-84A7-047FE5CB0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469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E7FE5C-3015-4655-AA58-63C12E086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77AE64E-5405-483F-BFCC-A3E572E06A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BFD5FD0-E235-4B5B-9FCB-2ADBD5AC1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3DECF-6AA2-415E-90B8-48662A616923}" type="datetimeFigureOut">
              <a:rPr lang="pt-BR" smtClean="0"/>
              <a:t>17/06/2024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1FDDEEB-9C62-4D82-8B84-D6B285EA0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5E3EBA5-3C8A-4CA5-911E-D5B84ADA8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DCCA1-0D95-46F6-84A7-047FE5CB0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4553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AD9AA46-56E3-463E-A67C-48172C5015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76DFBE1-A90E-474D-845B-DCBDC80CF9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B757990-DCAE-4918-B678-013320573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3DECF-6AA2-415E-90B8-48662A616923}" type="datetimeFigureOut">
              <a:rPr lang="pt-BR" smtClean="0"/>
              <a:t>17/06/2024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46C2383-2F32-49AE-8183-D8E1AED06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CA1C7D9-6E48-4DC7-BF46-B5B5BD749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DCCA1-0D95-46F6-84A7-047FE5CB0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8392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C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0FC416A-E76E-4A0F-A173-378929883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4783F0B-C1D5-457F-96A7-443DCC2BD4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84B3D0A-DA16-4DA8-A512-52E21DBF66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3DECF-6AA2-415E-90B8-48662A616923}" type="datetimeFigureOut">
              <a:rPr lang="pt-BR" smtClean="0"/>
              <a:t>17/06/2024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D8D4A2D-A560-48FC-ADE7-EA1456A1F4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6D3652B-46B0-49E8-9726-C724FE3C0E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DCCA1-0D95-46F6-84A7-047FE5CB0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8765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microsoft.com/office/2018/10/relationships/comments" Target="../comments/modernComment_E93_1510BAF3.xml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image" Target="../media/image3.png"/><Relationship Id="rId4" Type="http://schemas.openxmlformats.org/officeDocument/2006/relationships/chart" Target="../charts/chart2.xml"/><Relationship Id="rId9" Type="http://schemas.openxmlformats.org/officeDocument/2006/relationships/chart" Target="../charts/char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7" Type="http://schemas.openxmlformats.org/officeDocument/2006/relationships/chart" Target="../charts/chart10.xml"/><Relationship Id="rId2" Type="http://schemas.microsoft.com/office/2018/10/relationships/comments" Target="../comments/modernComment_E94_DB7174C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5.xml"/><Relationship Id="rId3" Type="http://schemas.openxmlformats.org/officeDocument/2006/relationships/chart" Target="../charts/chart11.xml"/><Relationship Id="rId7" Type="http://schemas.openxmlformats.org/officeDocument/2006/relationships/chart" Target="../charts/chart14.xml"/><Relationship Id="rId2" Type="http://schemas.microsoft.com/office/2018/10/relationships/comments" Target="../comments/modernComment_E96_736C88AD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3.xml"/><Relationship Id="rId5" Type="http://schemas.openxmlformats.org/officeDocument/2006/relationships/chart" Target="../charts/chart1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chart" Target="../charts/chart19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8.xml"/><Relationship Id="rId5" Type="http://schemas.openxmlformats.org/officeDocument/2006/relationships/chart" Target="../charts/chart17.xml"/><Relationship Id="rId4" Type="http://schemas.openxmlformats.org/officeDocument/2006/relationships/chart" Target="../charts/char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7" Type="http://schemas.openxmlformats.org/officeDocument/2006/relationships/chart" Target="../charts/chart2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3.xml"/><Relationship Id="rId5" Type="http://schemas.openxmlformats.org/officeDocument/2006/relationships/chart" Target="../charts/chart22.xml"/><Relationship Id="rId4" Type="http://schemas.openxmlformats.org/officeDocument/2006/relationships/chart" Target="../charts/char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8" name="Graphic 1747">
            <a:extLst>
              <a:ext uri="{FF2B5EF4-FFF2-40B4-BE49-F238E27FC236}">
                <a16:creationId xmlns:a16="http://schemas.microsoft.com/office/drawing/2014/main" id="{66B30A33-B6CE-4D32-B3AF-DEF764031B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6597" y="498763"/>
            <a:ext cx="8915403" cy="5902037"/>
          </a:xfrm>
          <a:prstGeom prst="rect">
            <a:avLst/>
          </a:prstGeom>
        </p:spPr>
      </p:pic>
      <p:sp>
        <p:nvSpPr>
          <p:cNvPr id="1756" name="Freeform: Shape 1755">
            <a:extLst>
              <a:ext uri="{FF2B5EF4-FFF2-40B4-BE49-F238E27FC236}">
                <a16:creationId xmlns:a16="http://schemas.microsoft.com/office/drawing/2014/main" id="{66873E41-EAE6-4F81-BC14-F091B730B525}"/>
              </a:ext>
            </a:extLst>
          </p:cNvPr>
          <p:cNvSpPr/>
          <p:nvPr/>
        </p:nvSpPr>
        <p:spPr>
          <a:xfrm>
            <a:off x="0" y="0"/>
            <a:ext cx="5671629" cy="6858000"/>
          </a:xfrm>
          <a:custGeom>
            <a:avLst/>
            <a:gdLst>
              <a:gd name="connsiteX0" fmla="*/ 5671630 w 5671629"/>
              <a:gd name="connsiteY0" fmla="*/ 6858000 h 6858000"/>
              <a:gd name="connsiteX1" fmla="*/ 0 w 5671629"/>
              <a:gd name="connsiteY1" fmla="*/ 6858000 h 6858000"/>
              <a:gd name="connsiteX2" fmla="*/ 0 w 5671629"/>
              <a:gd name="connsiteY2" fmla="*/ 0 h 6858000"/>
              <a:gd name="connsiteX3" fmla="*/ 3253994 w 5671629"/>
              <a:gd name="connsiteY3" fmla="*/ 0 h 6858000"/>
              <a:gd name="connsiteX4" fmla="*/ 3253994 w 5671629"/>
              <a:gd name="connsiteY4" fmla="*/ 64 h 6858000"/>
              <a:gd name="connsiteX5" fmla="*/ 3121279 w 5671629"/>
              <a:gd name="connsiteY5" fmla="*/ 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71629" h="6858000">
                <a:moveTo>
                  <a:pt x="5671630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3253994" y="0"/>
                </a:lnTo>
                <a:lnTo>
                  <a:pt x="3253994" y="64"/>
                </a:lnTo>
                <a:lnTo>
                  <a:pt x="3121279" y="6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63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 sz="3600"/>
          </a:p>
        </p:txBody>
      </p:sp>
      <p:sp>
        <p:nvSpPr>
          <p:cNvPr id="1757" name="Freeform: Shape 1756">
            <a:extLst>
              <a:ext uri="{FF2B5EF4-FFF2-40B4-BE49-F238E27FC236}">
                <a16:creationId xmlns:a16="http://schemas.microsoft.com/office/drawing/2014/main" id="{9AE6ED47-05CE-4A8C-B7B1-D999839A401F}"/>
              </a:ext>
            </a:extLst>
          </p:cNvPr>
          <p:cNvSpPr/>
          <p:nvPr/>
        </p:nvSpPr>
        <p:spPr>
          <a:xfrm>
            <a:off x="0" y="0"/>
            <a:ext cx="3548316" cy="6858000"/>
          </a:xfrm>
          <a:custGeom>
            <a:avLst/>
            <a:gdLst>
              <a:gd name="connsiteX0" fmla="*/ 3548316 w 3548316"/>
              <a:gd name="connsiteY0" fmla="*/ 6858000 h 6858000"/>
              <a:gd name="connsiteX1" fmla="*/ 0 w 3548316"/>
              <a:gd name="connsiteY1" fmla="*/ 6858000 h 6858000"/>
              <a:gd name="connsiteX2" fmla="*/ 0 w 3548316"/>
              <a:gd name="connsiteY2" fmla="*/ 0 h 6858000"/>
              <a:gd name="connsiteX3" fmla="*/ 997902 w 3548316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48316" h="6858000">
                <a:moveTo>
                  <a:pt x="3548316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997902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63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 sz="3600"/>
          </a:p>
        </p:txBody>
      </p:sp>
      <p:sp>
        <p:nvSpPr>
          <p:cNvPr id="1758" name="Freeform: Shape 1757">
            <a:extLst>
              <a:ext uri="{FF2B5EF4-FFF2-40B4-BE49-F238E27FC236}">
                <a16:creationId xmlns:a16="http://schemas.microsoft.com/office/drawing/2014/main" id="{604F6907-14CE-4C77-BAD9-7D16D908F82B}"/>
              </a:ext>
            </a:extLst>
          </p:cNvPr>
          <p:cNvSpPr/>
          <p:nvPr/>
        </p:nvSpPr>
        <p:spPr>
          <a:xfrm>
            <a:off x="2761893" y="0"/>
            <a:ext cx="2983928" cy="6857936"/>
          </a:xfrm>
          <a:custGeom>
            <a:avLst/>
            <a:gdLst>
              <a:gd name="connsiteX0" fmla="*/ 2983929 w 2983928"/>
              <a:gd name="connsiteY0" fmla="*/ 6857937 h 6857936"/>
              <a:gd name="connsiteX1" fmla="*/ 2550350 w 2983928"/>
              <a:gd name="connsiteY1" fmla="*/ 6857937 h 6857936"/>
              <a:gd name="connsiteX2" fmla="*/ 0 w 2983928"/>
              <a:gd name="connsiteY2" fmla="*/ 0 h 6857936"/>
              <a:gd name="connsiteX3" fmla="*/ 433514 w 2983928"/>
              <a:gd name="connsiteY3" fmla="*/ 0 h 6857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83928" h="6857936">
                <a:moveTo>
                  <a:pt x="2983929" y="6857937"/>
                </a:moveTo>
                <a:lnTo>
                  <a:pt x="2550350" y="6857937"/>
                </a:lnTo>
                <a:lnTo>
                  <a:pt x="0" y="0"/>
                </a:lnTo>
                <a:lnTo>
                  <a:pt x="433514" y="0"/>
                </a:lnTo>
                <a:close/>
              </a:path>
            </a:pathLst>
          </a:custGeom>
          <a:solidFill>
            <a:srgbClr val="FF3400"/>
          </a:solidFill>
          <a:ln w="63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 sz="3600"/>
          </a:p>
        </p:txBody>
      </p:sp>
      <p:sp>
        <p:nvSpPr>
          <p:cNvPr id="1753" name="TextBox 1752">
            <a:extLst>
              <a:ext uri="{FF2B5EF4-FFF2-40B4-BE49-F238E27FC236}">
                <a16:creationId xmlns:a16="http://schemas.microsoft.com/office/drawing/2014/main" id="{D7342B3B-FC4C-44CF-902D-04DAB18D0AD3}"/>
              </a:ext>
            </a:extLst>
          </p:cNvPr>
          <p:cNvSpPr txBox="1"/>
          <p:nvPr/>
        </p:nvSpPr>
        <p:spPr>
          <a:xfrm>
            <a:off x="-77371" y="4952998"/>
            <a:ext cx="4687614" cy="20621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500" b="1" dirty="0">
                <a:solidFill>
                  <a:schemeClr val="bg2">
                    <a:lumMod val="50000"/>
                  </a:schemeClr>
                </a:solidFill>
                <a:latin typeface="Neue Haas Grotesk Text Pro" panose="020B0504020202020204" pitchFamily="34" charset="0"/>
              </a:rPr>
              <a:t>OUVIDORIA</a:t>
            </a:r>
          </a:p>
          <a:p>
            <a:pPr algn="ctr"/>
            <a:r>
              <a:rPr lang="pt-BR" sz="3500" b="1" dirty="0">
                <a:solidFill>
                  <a:schemeClr val="bg2">
                    <a:lumMod val="50000"/>
                  </a:schemeClr>
                </a:solidFill>
                <a:latin typeface="Neue Haas Grotesk Text Pro" panose="020B0504020202020204" pitchFamily="34" charset="0"/>
              </a:rPr>
              <a:t>2º semestre 2023</a:t>
            </a:r>
          </a:p>
          <a:p>
            <a:endParaRPr lang="pt-BR" sz="30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0"/>
            </a:endParaRPr>
          </a:p>
          <a:p>
            <a:endParaRPr lang="pt-BR" sz="2800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0"/>
            </a:endParaRP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id="{E0805E1C-692B-8965-062E-973838D243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371" y="2579827"/>
            <a:ext cx="3974842" cy="1916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215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59">
            <a:extLst>
              <a:ext uri="{FF2B5EF4-FFF2-40B4-BE49-F238E27FC236}">
                <a16:creationId xmlns:a16="http://schemas.microsoft.com/office/drawing/2014/main" id="{877862B6-7F31-4861-A913-CB51656778DE}"/>
              </a:ext>
            </a:extLst>
          </p:cNvPr>
          <p:cNvSpPr/>
          <p:nvPr/>
        </p:nvSpPr>
        <p:spPr>
          <a:xfrm>
            <a:off x="7908000" y="-58341"/>
            <a:ext cx="4284000" cy="362648"/>
          </a:xfrm>
          <a:custGeom>
            <a:avLst/>
            <a:gdLst>
              <a:gd name="connsiteX0" fmla="*/ 0 w 3955986"/>
              <a:gd name="connsiteY0" fmla="*/ 0 h 362648"/>
              <a:gd name="connsiteX1" fmla="*/ 3955987 w 3955986"/>
              <a:gd name="connsiteY1" fmla="*/ 0 h 362648"/>
              <a:gd name="connsiteX2" fmla="*/ 3955987 w 3955986"/>
              <a:gd name="connsiteY2" fmla="*/ 362649 h 362648"/>
              <a:gd name="connsiteX3" fmla="*/ 0 w 3955986"/>
              <a:gd name="connsiteY3" fmla="*/ 362649 h 362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5986" h="362648">
                <a:moveTo>
                  <a:pt x="0" y="0"/>
                </a:moveTo>
                <a:lnTo>
                  <a:pt x="3955987" y="0"/>
                </a:lnTo>
                <a:lnTo>
                  <a:pt x="3955987" y="362649"/>
                </a:lnTo>
                <a:lnTo>
                  <a:pt x="0" y="362649"/>
                </a:lnTo>
                <a:close/>
              </a:path>
            </a:pathLst>
          </a:custGeom>
          <a:solidFill>
            <a:srgbClr val="FF3400"/>
          </a:solidFill>
          <a:ln w="635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 sz="360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B29CA154-DA87-4C4D-B7E2-3C356F8911D1}"/>
              </a:ext>
            </a:extLst>
          </p:cNvPr>
          <p:cNvSpPr/>
          <p:nvPr/>
        </p:nvSpPr>
        <p:spPr>
          <a:xfrm>
            <a:off x="0" y="-53083"/>
            <a:ext cx="8280000" cy="1044000"/>
          </a:xfrm>
          <a:custGeom>
            <a:avLst/>
            <a:gdLst>
              <a:gd name="connsiteX0" fmla="*/ 7575741 w 8553386"/>
              <a:gd name="connsiteY0" fmla="*/ 1322896 h 1322895"/>
              <a:gd name="connsiteX1" fmla="*/ 0 w 8553386"/>
              <a:gd name="connsiteY1" fmla="*/ 1322896 h 1322895"/>
              <a:gd name="connsiteX2" fmla="*/ 0 w 8553386"/>
              <a:gd name="connsiteY2" fmla="*/ 0 h 1322895"/>
              <a:gd name="connsiteX3" fmla="*/ 8553386 w 8553386"/>
              <a:gd name="connsiteY3" fmla="*/ 0 h 1322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53386" h="1322895">
                <a:moveTo>
                  <a:pt x="7575741" y="1322896"/>
                </a:moveTo>
                <a:lnTo>
                  <a:pt x="0" y="1322896"/>
                </a:lnTo>
                <a:lnTo>
                  <a:pt x="0" y="0"/>
                </a:lnTo>
                <a:lnTo>
                  <a:pt x="8553386" y="0"/>
                </a:lnTo>
                <a:close/>
              </a:path>
            </a:pathLst>
          </a:custGeom>
          <a:solidFill>
            <a:srgbClr val="FF3400"/>
          </a:solidFill>
          <a:ln w="635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180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1" i="0" u="none" strike="noStrike" kern="1200" cap="none" spc="0" normalizeH="0" baseline="0" noProof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Montserrat" panose="0000050000000000000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ue Haas Grotesk Text Pro" panose="020B0504020202020204" pitchFamily="34" charset="0"/>
              </a:rPr>
              <a:t>Canais de Atendimento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0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" panose="00000500000000000000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301919FA-0B39-48F8-AE32-694437B83284}"/>
              </a:ext>
            </a:extLst>
          </p:cNvPr>
          <p:cNvSpPr txBox="1"/>
          <p:nvPr/>
        </p:nvSpPr>
        <p:spPr>
          <a:xfrm>
            <a:off x="157105" y="1115753"/>
            <a:ext cx="11701820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00">
              <a:spcAft>
                <a:spcPts val="600"/>
              </a:spcAft>
              <a:defRPr/>
            </a:pPr>
            <a:r>
              <a:rPr lang="pt-BR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 demandas</a:t>
            </a:r>
            <a:r>
              <a:rPr lang="pt-BR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são distribuídas nos seguintes canais atendidos pela Ouvidoria</a:t>
            </a:r>
            <a:r>
              <a:rPr lang="pt-BR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pt-BR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pt-BR" sz="1400" b="1" dirty="0">
              <a:solidFill>
                <a:schemeClr val="tx1">
                  <a:lumMod val="65000"/>
                  <a:lumOff val="35000"/>
                </a:schemeClr>
              </a:solidFill>
              <a:latin typeface="Montserrat-Light"/>
              <a:sym typeface="Montserrat-Bold"/>
              <a:rtl val="0"/>
            </a:endParaRPr>
          </a:p>
        </p:txBody>
      </p:sp>
      <p:pic>
        <p:nvPicPr>
          <p:cNvPr id="4" name="Imagem 3" descr="Ícone&#10;&#10;Descrição gerada automaticamente">
            <a:extLst>
              <a:ext uri="{FF2B5EF4-FFF2-40B4-BE49-F238E27FC236}">
                <a16:creationId xmlns:a16="http://schemas.microsoft.com/office/drawing/2014/main" id="{6EC18690-D320-D4D0-A0C0-E24CF88F48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7555" y="429143"/>
            <a:ext cx="814445" cy="869796"/>
          </a:xfrm>
          <a:prstGeom prst="rect">
            <a:avLst/>
          </a:prstGeom>
        </p:spPr>
      </p:pic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262AE176-B821-D75B-7FAD-1AEC4C70C7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1341556"/>
              </p:ext>
            </p:extLst>
          </p:nvPr>
        </p:nvGraphicFramePr>
        <p:xfrm>
          <a:off x="7212777" y="2110385"/>
          <a:ext cx="4572000" cy="3812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B193E529-1407-ABB5-BC3D-74F418465A64}"/>
              </a:ext>
            </a:extLst>
          </p:cNvPr>
          <p:cNvSpPr txBox="1"/>
          <p:nvPr/>
        </p:nvSpPr>
        <p:spPr>
          <a:xfrm>
            <a:off x="157105" y="1847850"/>
            <a:ext cx="112204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Banco Central do Brasil:</a:t>
            </a:r>
            <a:r>
              <a:rPr lang="pt-BR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Órgão regulador que recebe reclamações de clientes por meio do site ou por telefone e encaminha às instituições para tratamento e resposta.  As reclamações sobre os produtos e serviços oferecidos pelas Instituições Supervisionadas pelo BACEN ajudam no processo de regulação e fiscalização do sistema financeiro. </a:t>
            </a:r>
          </a:p>
          <a:p>
            <a:endParaRPr lang="pt-BR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14F127A-23A3-2F95-5093-091CBE04CB18}"/>
              </a:ext>
            </a:extLst>
          </p:cNvPr>
          <p:cNvSpPr txBox="1"/>
          <p:nvPr/>
        </p:nvSpPr>
        <p:spPr>
          <a:xfrm>
            <a:off x="157105" y="3026223"/>
            <a:ext cx="10734675" cy="863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6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Consumidor.gov:</a:t>
            </a:r>
            <a:r>
              <a:rPr lang="pt-BR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Serviço público que permite a interlocução direta entre consumidores e empresas para a solução de conflitos pela internet. É Monitorado pela Secretaria Nacional do Consumidor (Senacon)  e o Procon  (Programa de Proteção e Defesa do Consumidor).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6174F5F-8F87-D8F4-5971-B4C7CC2A2661}"/>
              </a:ext>
            </a:extLst>
          </p:cNvPr>
          <p:cNvSpPr txBox="1"/>
          <p:nvPr/>
        </p:nvSpPr>
        <p:spPr>
          <a:xfrm>
            <a:off x="157105" y="4305300"/>
            <a:ext cx="10972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Reclame AQUI:  </a:t>
            </a:r>
            <a:r>
              <a:rPr lang="pt-BR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É uma plataforma utilizada pelos consumidores para expor opiniões sobre a experiência com determinada empresa ou até mesmo serviço. A plataforma é disponibilizada para empresas  com o intuito de dar  suporte ao consumidor, e sanar dúvidas.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01444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59">
            <a:extLst>
              <a:ext uri="{FF2B5EF4-FFF2-40B4-BE49-F238E27FC236}">
                <a16:creationId xmlns:a16="http://schemas.microsoft.com/office/drawing/2014/main" id="{877862B6-7F31-4861-A913-CB51656778DE}"/>
              </a:ext>
            </a:extLst>
          </p:cNvPr>
          <p:cNvSpPr/>
          <p:nvPr/>
        </p:nvSpPr>
        <p:spPr>
          <a:xfrm>
            <a:off x="7908000" y="0"/>
            <a:ext cx="4284000" cy="362648"/>
          </a:xfrm>
          <a:custGeom>
            <a:avLst/>
            <a:gdLst>
              <a:gd name="connsiteX0" fmla="*/ 0 w 3955986"/>
              <a:gd name="connsiteY0" fmla="*/ 0 h 362648"/>
              <a:gd name="connsiteX1" fmla="*/ 3955987 w 3955986"/>
              <a:gd name="connsiteY1" fmla="*/ 0 h 362648"/>
              <a:gd name="connsiteX2" fmla="*/ 3955987 w 3955986"/>
              <a:gd name="connsiteY2" fmla="*/ 362649 h 362648"/>
              <a:gd name="connsiteX3" fmla="*/ 0 w 3955986"/>
              <a:gd name="connsiteY3" fmla="*/ 362649 h 362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5986" h="362648">
                <a:moveTo>
                  <a:pt x="0" y="0"/>
                </a:moveTo>
                <a:lnTo>
                  <a:pt x="3955987" y="0"/>
                </a:lnTo>
                <a:lnTo>
                  <a:pt x="3955987" y="362649"/>
                </a:lnTo>
                <a:lnTo>
                  <a:pt x="0" y="362649"/>
                </a:lnTo>
                <a:close/>
              </a:path>
            </a:pathLst>
          </a:custGeom>
          <a:solidFill>
            <a:srgbClr val="FF3400"/>
          </a:solidFill>
          <a:ln w="635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 sz="360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B29CA154-DA87-4C4D-B7E2-3C356F8911D1}"/>
              </a:ext>
            </a:extLst>
          </p:cNvPr>
          <p:cNvSpPr/>
          <p:nvPr/>
        </p:nvSpPr>
        <p:spPr>
          <a:xfrm>
            <a:off x="0" y="1"/>
            <a:ext cx="8280000" cy="1044000"/>
          </a:xfrm>
          <a:custGeom>
            <a:avLst/>
            <a:gdLst>
              <a:gd name="connsiteX0" fmla="*/ 7575741 w 8553386"/>
              <a:gd name="connsiteY0" fmla="*/ 1322896 h 1322895"/>
              <a:gd name="connsiteX1" fmla="*/ 0 w 8553386"/>
              <a:gd name="connsiteY1" fmla="*/ 1322896 h 1322895"/>
              <a:gd name="connsiteX2" fmla="*/ 0 w 8553386"/>
              <a:gd name="connsiteY2" fmla="*/ 0 h 1322895"/>
              <a:gd name="connsiteX3" fmla="*/ 8553386 w 8553386"/>
              <a:gd name="connsiteY3" fmla="*/ 0 h 1322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53386" h="1322895">
                <a:moveTo>
                  <a:pt x="7575741" y="1322896"/>
                </a:moveTo>
                <a:lnTo>
                  <a:pt x="0" y="1322896"/>
                </a:lnTo>
                <a:lnTo>
                  <a:pt x="0" y="0"/>
                </a:lnTo>
                <a:lnTo>
                  <a:pt x="8553386" y="0"/>
                </a:lnTo>
                <a:close/>
              </a:path>
            </a:pathLst>
          </a:custGeom>
          <a:solidFill>
            <a:srgbClr val="FF3400"/>
          </a:solidFill>
          <a:ln w="635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180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2400" b="1">
              <a:solidFill>
                <a:schemeClr val="bg1">
                  <a:lumMod val="95000"/>
                </a:schemeClr>
              </a:solidFill>
              <a:latin typeface="Montserrat" panose="0000050000000000000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000" b="1">
                <a:solidFill>
                  <a:schemeClr val="bg1"/>
                </a:solidFill>
                <a:latin typeface="Neue Haas Grotesk Text Pro" panose="020B0504020202020204" pitchFamily="34" charset="0"/>
              </a:rPr>
              <a:t>Classificação das Manifestações</a:t>
            </a:r>
            <a:endParaRPr kumimoji="0" lang="pt-BR" sz="30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eue Haas Grotesk Text Pro" panose="020B05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0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" panose="00000500000000000000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301919FA-0B39-48F8-AE32-694437B83284}"/>
              </a:ext>
            </a:extLst>
          </p:cNvPr>
          <p:cNvSpPr txBox="1"/>
          <p:nvPr/>
        </p:nvSpPr>
        <p:spPr>
          <a:xfrm>
            <a:off x="-1" y="1089053"/>
            <a:ext cx="117018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pt-BR" sz="1600" dirty="0">
                <a:effectLst/>
                <a:latin typeface="Neue Haas Grotesk Text Pro" panose="020B0504020202020204" pitchFamily="34" charset="0"/>
                <a:ea typeface="Calibri" panose="020F0502020204030204" pitchFamily="34" charset="0"/>
              </a:rPr>
              <a:t>As manifestações </a:t>
            </a:r>
            <a:r>
              <a:rPr lang="pt-BR" sz="1600" dirty="0">
                <a:latin typeface="Neue Haas Grotesk Text Pro" panose="020B0504020202020204" pitchFamily="34" charset="0"/>
                <a:ea typeface="Calibri" panose="020F0502020204030204" pitchFamily="34" charset="0"/>
              </a:rPr>
              <a:t>atendidas</a:t>
            </a:r>
            <a:r>
              <a:rPr lang="pt-BR" sz="1600" dirty="0">
                <a:effectLst/>
                <a:latin typeface="Neue Haas Grotesk Text Pro" panose="020B0504020202020204" pitchFamily="34" charset="0"/>
                <a:ea typeface="Calibri" panose="020F0502020204030204" pitchFamily="34" charset="0"/>
              </a:rPr>
              <a:t> através dos canais internos estão distribuídas por classificações, informação e reclamação</a:t>
            </a:r>
            <a:r>
              <a:rPr lang="pt-BR" sz="1600" dirty="0">
                <a:latin typeface="Neue Haas Grotesk Text Pro" panose="020B0504020202020204" pitchFamily="34" charset="0"/>
                <a:ea typeface="Calibri" panose="020F0502020204030204" pitchFamily="34" charset="0"/>
              </a:rPr>
              <a:t>. </a:t>
            </a:r>
            <a:endParaRPr lang="pt-BR" sz="1600" b="1" dirty="0">
              <a:solidFill>
                <a:schemeClr val="tx1">
                  <a:lumMod val="65000"/>
                  <a:lumOff val="35000"/>
                </a:schemeClr>
              </a:solidFill>
              <a:latin typeface="Neue Haas Grotesk Text Pro" panose="020B0504020202020204" pitchFamily="34" charset="0"/>
              <a:sym typeface="Montserrat-Bold"/>
              <a:rtl val="0"/>
            </a:endParaRPr>
          </a:p>
        </p:txBody>
      </p:sp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B6DB1F1B-0C8E-5EFC-FEE9-3510D6475D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3142"/>
              </p:ext>
            </p:extLst>
          </p:nvPr>
        </p:nvGraphicFramePr>
        <p:xfrm>
          <a:off x="505258" y="1985819"/>
          <a:ext cx="4962669" cy="3783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4" name="Imagem 3" descr="Ícone&#10;&#10;Descrição gerada automaticamente">
            <a:extLst>
              <a:ext uri="{FF2B5EF4-FFF2-40B4-BE49-F238E27FC236}">
                <a16:creationId xmlns:a16="http://schemas.microsoft.com/office/drawing/2014/main" id="{6EC18690-D320-D4D0-A0C0-E24CF88F48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4597" y="429143"/>
            <a:ext cx="814445" cy="869796"/>
          </a:xfrm>
          <a:prstGeom prst="rect">
            <a:avLst/>
          </a:prstGeom>
        </p:spPr>
      </p:pic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B782EBF1-C3C0-B038-043C-D474870C2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7775993"/>
              </p:ext>
            </p:extLst>
          </p:nvPr>
        </p:nvGraphicFramePr>
        <p:xfrm>
          <a:off x="200309" y="2235200"/>
          <a:ext cx="5606660" cy="3980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BFD859A0-A1A8-85FC-FC14-E310130308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2129876"/>
              </p:ext>
            </p:extLst>
          </p:nvPr>
        </p:nvGraphicFramePr>
        <p:xfrm>
          <a:off x="176270" y="2057400"/>
          <a:ext cx="5508433" cy="29883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" name="CaixaDeTexto 1">
            <a:extLst>
              <a:ext uri="{FF2B5EF4-FFF2-40B4-BE49-F238E27FC236}">
                <a16:creationId xmlns:a16="http://schemas.microsoft.com/office/drawing/2014/main" id="{EF5912EC-960E-CEEF-D985-C3649C49E34A}"/>
              </a:ext>
            </a:extLst>
          </p:cNvPr>
          <p:cNvSpPr txBox="1"/>
          <p:nvPr/>
        </p:nvSpPr>
        <p:spPr>
          <a:xfrm>
            <a:off x="6865898" y="1944314"/>
            <a:ext cx="3511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Canais Atendidos </a:t>
            </a: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967B6C57-A72A-B31A-0815-0AEB177367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5952162"/>
              </p:ext>
            </p:extLst>
          </p:nvPr>
        </p:nvGraphicFramePr>
        <p:xfrm>
          <a:off x="5467927" y="2210833"/>
          <a:ext cx="6306988" cy="36399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BFD859A0-A1A8-85FC-FC14-E310130308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2883645"/>
              </p:ext>
            </p:extLst>
          </p:nvPr>
        </p:nvGraphicFramePr>
        <p:xfrm>
          <a:off x="300965" y="2313646"/>
          <a:ext cx="4784383" cy="343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6EF61DF7-241D-AFF0-24B1-48FDF5D1AF76}"/>
              </a:ext>
            </a:extLst>
          </p:cNvPr>
          <p:cNvSpPr txBox="1"/>
          <p:nvPr/>
        </p:nvSpPr>
        <p:spPr>
          <a:xfrm>
            <a:off x="1034473" y="2057400"/>
            <a:ext cx="3445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Demandas Atendidas </a:t>
            </a:r>
          </a:p>
        </p:txBody>
      </p:sp>
    </p:spTree>
    <p:extLst>
      <p:ext uri="{BB962C8B-B14F-4D97-AF65-F5344CB8AC3E}">
        <p14:creationId xmlns:p14="http://schemas.microsoft.com/office/powerpoint/2010/main" val="35341797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59">
            <a:extLst>
              <a:ext uri="{FF2B5EF4-FFF2-40B4-BE49-F238E27FC236}">
                <a16:creationId xmlns:a16="http://schemas.microsoft.com/office/drawing/2014/main" id="{877862B6-7F31-4861-A913-CB51656778DE}"/>
              </a:ext>
            </a:extLst>
          </p:cNvPr>
          <p:cNvSpPr/>
          <p:nvPr/>
        </p:nvSpPr>
        <p:spPr>
          <a:xfrm>
            <a:off x="7908000" y="0"/>
            <a:ext cx="4284000" cy="362648"/>
          </a:xfrm>
          <a:custGeom>
            <a:avLst/>
            <a:gdLst>
              <a:gd name="connsiteX0" fmla="*/ 0 w 3955986"/>
              <a:gd name="connsiteY0" fmla="*/ 0 h 362648"/>
              <a:gd name="connsiteX1" fmla="*/ 3955987 w 3955986"/>
              <a:gd name="connsiteY1" fmla="*/ 0 h 362648"/>
              <a:gd name="connsiteX2" fmla="*/ 3955987 w 3955986"/>
              <a:gd name="connsiteY2" fmla="*/ 362649 h 362648"/>
              <a:gd name="connsiteX3" fmla="*/ 0 w 3955986"/>
              <a:gd name="connsiteY3" fmla="*/ 362649 h 362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5986" h="362648">
                <a:moveTo>
                  <a:pt x="0" y="0"/>
                </a:moveTo>
                <a:lnTo>
                  <a:pt x="3955987" y="0"/>
                </a:lnTo>
                <a:lnTo>
                  <a:pt x="3955987" y="362649"/>
                </a:lnTo>
                <a:lnTo>
                  <a:pt x="0" y="362649"/>
                </a:lnTo>
                <a:close/>
              </a:path>
            </a:pathLst>
          </a:custGeom>
          <a:solidFill>
            <a:srgbClr val="FF3400"/>
          </a:solidFill>
          <a:ln w="635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 sz="360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B29CA154-DA87-4C4D-B7E2-3C356F8911D1}"/>
              </a:ext>
            </a:extLst>
          </p:cNvPr>
          <p:cNvSpPr/>
          <p:nvPr/>
        </p:nvSpPr>
        <p:spPr>
          <a:xfrm>
            <a:off x="0" y="1"/>
            <a:ext cx="8280000" cy="1044000"/>
          </a:xfrm>
          <a:custGeom>
            <a:avLst/>
            <a:gdLst>
              <a:gd name="connsiteX0" fmla="*/ 7575741 w 8553386"/>
              <a:gd name="connsiteY0" fmla="*/ 1322896 h 1322895"/>
              <a:gd name="connsiteX1" fmla="*/ 0 w 8553386"/>
              <a:gd name="connsiteY1" fmla="*/ 1322896 h 1322895"/>
              <a:gd name="connsiteX2" fmla="*/ 0 w 8553386"/>
              <a:gd name="connsiteY2" fmla="*/ 0 h 1322895"/>
              <a:gd name="connsiteX3" fmla="*/ 8553386 w 8553386"/>
              <a:gd name="connsiteY3" fmla="*/ 0 h 1322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53386" h="1322895">
                <a:moveTo>
                  <a:pt x="7575741" y="1322896"/>
                </a:moveTo>
                <a:lnTo>
                  <a:pt x="0" y="1322896"/>
                </a:lnTo>
                <a:lnTo>
                  <a:pt x="0" y="0"/>
                </a:lnTo>
                <a:lnTo>
                  <a:pt x="8553386" y="0"/>
                </a:lnTo>
                <a:close/>
              </a:path>
            </a:pathLst>
          </a:custGeom>
          <a:solidFill>
            <a:srgbClr val="FF3400"/>
          </a:solidFill>
          <a:ln w="635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180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Montserrat" panose="0000050000000000000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000" b="1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Assuntos das Manifestações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" panose="00000500000000000000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301919FA-0B39-48F8-AE32-694437B83284}"/>
              </a:ext>
            </a:extLst>
          </p:cNvPr>
          <p:cNvSpPr txBox="1"/>
          <p:nvPr/>
        </p:nvSpPr>
        <p:spPr>
          <a:xfrm>
            <a:off x="56830" y="1182440"/>
            <a:ext cx="117018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647700" algn="l"/>
              </a:tabLst>
            </a:pPr>
            <a:r>
              <a:rPr lang="pt-BR" sz="1600" dirty="0">
                <a:latin typeface="Neue Haas Grotesk Text Pro" panose="020B05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maior volume de atendimento envolve </a:t>
            </a:r>
            <a:r>
              <a:rPr lang="pt-BR" sz="1600" dirty="0">
                <a:effectLst/>
                <a:latin typeface="Neue Haas Grotesk Text Pro" panose="020B05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assunto </a:t>
            </a:r>
            <a:r>
              <a:rPr lang="pt-BR" sz="1600" i="1" dirty="0">
                <a:effectLst/>
                <a:latin typeface="Neue Haas Grotesk Text Pro" panose="020B05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cobrança, </a:t>
            </a:r>
            <a:r>
              <a:rPr lang="pt-BR" sz="1600" dirty="0">
                <a:effectLst/>
                <a:latin typeface="Neue Haas Grotesk Text Pro" panose="020B05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representa 76%  do total de demandas </a:t>
            </a:r>
            <a:r>
              <a:rPr lang="pt-BR" sz="1600" dirty="0">
                <a:latin typeface="Neue Haas Grotesk Text Pro" panose="020B05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recebidas</a:t>
            </a:r>
            <a:r>
              <a:rPr lang="pt-BR" sz="1600" dirty="0">
                <a:effectLst/>
                <a:latin typeface="Neue Haas Grotesk Text Pro" panose="020B05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pelos canais internos: </a:t>
            </a:r>
            <a:endParaRPr lang="pt-BR" sz="1600" dirty="0">
              <a:effectLst/>
              <a:latin typeface="Neue Haas Grotesk Text Pro" panose="020B05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B6DB1F1B-0C8E-5EFC-FEE9-3510D6475DDA}"/>
              </a:ext>
            </a:extLst>
          </p:cNvPr>
          <p:cNvGraphicFramePr/>
          <p:nvPr/>
        </p:nvGraphicFramePr>
        <p:xfrm>
          <a:off x="505258" y="1985819"/>
          <a:ext cx="4962669" cy="3783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Imagem 3" descr="Ícone&#10;&#10;Descrição gerada automaticamente">
            <a:extLst>
              <a:ext uri="{FF2B5EF4-FFF2-40B4-BE49-F238E27FC236}">
                <a16:creationId xmlns:a16="http://schemas.microsoft.com/office/drawing/2014/main" id="{6EC18690-D320-D4D0-A0C0-E24CF88F48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4597" y="429143"/>
            <a:ext cx="814445" cy="869796"/>
          </a:xfrm>
          <a:prstGeom prst="rect">
            <a:avLst/>
          </a:prstGeom>
        </p:spPr>
      </p:pic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C2CD552E-CCC8-96D9-FA7D-E3173C5981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81636420"/>
              </p:ext>
            </p:extLst>
          </p:nvPr>
        </p:nvGraphicFramePr>
        <p:xfrm>
          <a:off x="505258" y="2052236"/>
          <a:ext cx="12191999" cy="46097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8227B652-971D-2CBA-DC74-24CBBEDF87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309387"/>
              </p:ext>
            </p:extLst>
          </p:nvPr>
        </p:nvGraphicFramePr>
        <p:xfrm>
          <a:off x="-198191" y="1481674"/>
          <a:ext cx="10637520" cy="47914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00000000-0008-0000-02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4945682"/>
              </p:ext>
            </p:extLst>
          </p:nvPr>
        </p:nvGraphicFramePr>
        <p:xfrm>
          <a:off x="1248032" y="2198041"/>
          <a:ext cx="9894746" cy="3829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68164576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59">
            <a:extLst>
              <a:ext uri="{FF2B5EF4-FFF2-40B4-BE49-F238E27FC236}">
                <a16:creationId xmlns:a16="http://schemas.microsoft.com/office/drawing/2014/main" id="{877862B6-7F31-4861-A913-CB51656778DE}"/>
              </a:ext>
            </a:extLst>
          </p:cNvPr>
          <p:cNvSpPr/>
          <p:nvPr/>
        </p:nvSpPr>
        <p:spPr>
          <a:xfrm>
            <a:off x="7908000" y="0"/>
            <a:ext cx="4284000" cy="362648"/>
          </a:xfrm>
          <a:custGeom>
            <a:avLst/>
            <a:gdLst>
              <a:gd name="connsiteX0" fmla="*/ 0 w 3955986"/>
              <a:gd name="connsiteY0" fmla="*/ 0 h 362648"/>
              <a:gd name="connsiteX1" fmla="*/ 3955987 w 3955986"/>
              <a:gd name="connsiteY1" fmla="*/ 0 h 362648"/>
              <a:gd name="connsiteX2" fmla="*/ 3955987 w 3955986"/>
              <a:gd name="connsiteY2" fmla="*/ 362649 h 362648"/>
              <a:gd name="connsiteX3" fmla="*/ 0 w 3955986"/>
              <a:gd name="connsiteY3" fmla="*/ 362649 h 362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5986" h="362648">
                <a:moveTo>
                  <a:pt x="0" y="0"/>
                </a:moveTo>
                <a:lnTo>
                  <a:pt x="3955987" y="0"/>
                </a:lnTo>
                <a:lnTo>
                  <a:pt x="3955987" y="362649"/>
                </a:lnTo>
                <a:lnTo>
                  <a:pt x="0" y="362649"/>
                </a:lnTo>
                <a:close/>
              </a:path>
            </a:pathLst>
          </a:custGeom>
          <a:solidFill>
            <a:srgbClr val="FF3400"/>
          </a:solidFill>
          <a:ln w="635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 sz="360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B29CA154-DA87-4C4D-B7E2-3C356F8911D1}"/>
              </a:ext>
            </a:extLst>
          </p:cNvPr>
          <p:cNvSpPr/>
          <p:nvPr/>
        </p:nvSpPr>
        <p:spPr>
          <a:xfrm>
            <a:off x="0" y="1"/>
            <a:ext cx="8280000" cy="1044000"/>
          </a:xfrm>
          <a:custGeom>
            <a:avLst/>
            <a:gdLst>
              <a:gd name="connsiteX0" fmla="*/ 7575741 w 8553386"/>
              <a:gd name="connsiteY0" fmla="*/ 1322896 h 1322895"/>
              <a:gd name="connsiteX1" fmla="*/ 0 w 8553386"/>
              <a:gd name="connsiteY1" fmla="*/ 1322896 h 1322895"/>
              <a:gd name="connsiteX2" fmla="*/ 0 w 8553386"/>
              <a:gd name="connsiteY2" fmla="*/ 0 h 1322895"/>
              <a:gd name="connsiteX3" fmla="*/ 8553386 w 8553386"/>
              <a:gd name="connsiteY3" fmla="*/ 0 h 1322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53386" h="1322895">
                <a:moveTo>
                  <a:pt x="7575741" y="1322896"/>
                </a:moveTo>
                <a:lnTo>
                  <a:pt x="0" y="1322896"/>
                </a:lnTo>
                <a:lnTo>
                  <a:pt x="0" y="0"/>
                </a:lnTo>
                <a:lnTo>
                  <a:pt x="8553386" y="0"/>
                </a:lnTo>
                <a:close/>
              </a:path>
            </a:pathLst>
          </a:custGeom>
          <a:solidFill>
            <a:srgbClr val="FF3400"/>
          </a:solidFill>
          <a:ln w="635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180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" panose="0000050000000000000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000" b="1" dirty="0">
                <a:solidFill>
                  <a:schemeClr val="bg1"/>
                </a:solidFill>
                <a:latin typeface="Neue Haas Grotesk Text Pro" panose="020B0504020202020204" pitchFamily="34" charset="0"/>
              </a:rPr>
              <a:t>Classificação das Manifestações</a:t>
            </a:r>
            <a:endParaRPr kumimoji="0" lang="pt-BR" sz="3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eue Haas Grotesk Text Pro" panose="020B05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" panose="00000500000000000000"/>
            </a:endParaRP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257ADE75-4E9D-33A9-1AE0-A6ADC8A885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3324778"/>
              </p:ext>
            </p:extLst>
          </p:nvPr>
        </p:nvGraphicFramePr>
        <p:xfrm>
          <a:off x="5914221" y="1365434"/>
          <a:ext cx="5791199" cy="4093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Imagem 3" descr="Ícone&#10;&#10;Descrição gerada automaticamente">
            <a:extLst>
              <a:ext uri="{FF2B5EF4-FFF2-40B4-BE49-F238E27FC236}">
                <a16:creationId xmlns:a16="http://schemas.microsoft.com/office/drawing/2014/main" id="{6EC18690-D320-D4D0-A0C0-E24CF88F48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4597" y="429143"/>
            <a:ext cx="814445" cy="869796"/>
          </a:xfrm>
          <a:prstGeom prst="rect">
            <a:avLst/>
          </a:prstGeom>
        </p:spPr>
      </p:pic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09CDC26F-00B6-59A0-9566-8D7262F0C9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1381957"/>
              </p:ext>
            </p:extLst>
          </p:nvPr>
        </p:nvGraphicFramePr>
        <p:xfrm>
          <a:off x="377724" y="1859279"/>
          <a:ext cx="4359739" cy="3296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9FE20637-8FD1-CCC4-C2DD-F337ACFAFE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8062519"/>
              </p:ext>
            </p:extLst>
          </p:nvPr>
        </p:nvGraphicFramePr>
        <p:xfrm>
          <a:off x="5120640" y="2455582"/>
          <a:ext cx="6967957" cy="35489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09CDC26F-00B6-59A0-9566-8D7262F0C9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8796007"/>
              </p:ext>
            </p:extLst>
          </p:nvPr>
        </p:nvGraphicFramePr>
        <p:xfrm>
          <a:off x="486580" y="2633382"/>
          <a:ext cx="4217500" cy="2825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2E6FB285-9516-A1DA-5217-8A1BA4CDD045}"/>
              </a:ext>
            </a:extLst>
          </p:cNvPr>
          <p:cNvSpPr txBox="1"/>
          <p:nvPr/>
        </p:nvSpPr>
        <p:spPr>
          <a:xfrm>
            <a:off x="208550" y="1178938"/>
            <a:ext cx="10783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As manifestações classificadas como </a:t>
            </a:r>
            <a:r>
              <a:rPr lang="pt-B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improcedente</a:t>
            </a:r>
            <a: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representam 72% do total de demandas recebidas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endParaRPr lang="pt-BR" dirty="0"/>
          </a:p>
        </p:txBody>
      </p:sp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9FE20637-8FD1-CCC4-C2DD-F337ACFAFE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4728637"/>
              </p:ext>
            </p:extLst>
          </p:nvPr>
        </p:nvGraphicFramePr>
        <p:xfrm>
          <a:off x="5146745" y="2053948"/>
          <a:ext cx="6266510" cy="3677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93649271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59">
            <a:extLst>
              <a:ext uri="{FF2B5EF4-FFF2-40B4-BE49-F238E27FC236}">
                <a16:creationId xmlns:a16="http://schemas.microsoft.com/office/drawing/2014/main" id="{877862B6-7F31-4861-A913-CB51656778DE}"/>
              </a:ext>
            </a:extLst>
          </p:cNvPr>
          <p:cNvSpPr/>
          <p:nvPr/>
        </p:nvSpPr>
        <p:spPr>
          <a:xfrm>
            <a:off x="7908000" y="0"/>
            <a:ext cx="4284000" cy="362648"/>
          </a:xfrm>
          <a:custGeom>
            <a:avLst/>
            <a:gdLst>
              <a:gd name="connsiteX0" fmla="*/ 0 w 3955986"/>
              <a:gd name="connsiteY0" fmla="*/ 0 h 362648"/>
              <a:gd name="connsiteX1" fmla="*/ 3955987 w 3955986"/>
              <a:gd name="connsiteY1" fmla="*/ 0 h 362648"/>
              <a:gd name="connsiteX2" fmla="*/ 3955987 w 3955986"/>
              <a:gd name="connsiteY2" fmla="*/ 362649 h 362648"/>
              <a:gd name="connsiteX3" fmla="*/ 0 w 3955986"/>
              <a:gd name="connsiteY3" fmla="*/ 362649 h 362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5986" h="362648">
                <a:moveTo>
                  <a:pt x="0" y="0"/>
                </a:moveTo>
                <a:lnTo>
                  <a:pt x="3955987" y="0"/>
                </a:lnTo>
                <a:lnTo>
                  <a:pt x="3955987" y="362649"/>
                </a:lnTo>
                <a:lnTo>
                  <a:pt x="0" y="362649"/>
                </a:lnTo>
                <a:close/>
              </a:path>
            </a:pathLst>
          </a:custGeom>
          <a:solidFill>
            <a:srgbClr val="FF3400"/>
          </a:solidFill>
          <a:ln w="635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 sz="360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B29CA154-DA87-4C4D-B7E2-3C356F8911D1}"/>
              </a:ext>
            </a:extLst>
          </p:cNvPr>
          <p:cNvSpPr/>
          <p:nvPr/>
        </p:nvSpPr>
        <p:spPr>
          <a:xfrm>
            <a:off x="-9390" y="0"/>
            <a:ext cx="8280000" cy="1044000"/>
          </a:xfrm>
          <a:custGeom>
            <a:avLst/>
            <a:gdLst>
              <a:gd name="connsiteX0" fmla="*/ 7575741 w 8553386"/>
              <a:gd name="connsiteY0" fmla="*/ 1322896 h 1322895"/>
              <a:gd name="connsiteX1" fmla="*/ 0 w 8553386"/>
              <a:gd name="connsiteY1" fmla="*/ 1322896 h 1322895"/>
              <a:gd name="connsiteX2" fmla="*/ 0 w 8553386"/>
              <a:gd name="connsiteY2" fmla="*/ 0 h 1322895"/>
              <a:gd name="connsiteX3" fmla="*/ 8553386 w 8553386"/>
              <a:gd name="connsiteY3" fmla="*/ 0 h 1322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53386" h="1322895">
                <a:moveTo>
                  <a:pt x="7575741" y="1322896"/>
                </a:moveTo>
                <a:lnTo>
                  <a:pt x="0" y="1322896"/>
                </a:lnTo>
                <a:lnTo>
                  <a:pt x="0" y="0"/>
                </a:lnTo>
                <a:lnTo>
                  <a:pt x="8553386" y="0"/>
                </a:lnTo>
                <a:close/>
              </a:path>
            </a:pathLst>
          </a:custGeom>
          <a:solidFill>
            <a:srgbClr val="FF3400"/>
          </a:solidFill>
          <a:ln w="635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180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1" i="0" u="none" strike="noStrike" kern="1200" cap="none" spc="0" normalizeH="0" baseline="0" noProof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Montserrat" panose="0000050000000000000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000" b="1">
                <a:solidFill>
                  <a:schemeClr val="bg1"/>
                </a:solidFill>
                <a:latin typeface="Neue Haas Grotesk Text Pro" panose="020B0504020202020204" pitchFamily="34" charset="0"/>
              </a:rPr>
              <a:t>Pesquisa Ouvidoria</a:t>
            </a:r>
            <a:endParaRPr kumimoji="0" lang="pt-BR" sz="30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eue Haas Grotesk Text Pro" panose="020B05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0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" panose="00000500000000000000"/>
            </a:endParaRPr>
          </a:p>
        </p:txBody>
      </p:sp>
      <p:pic>
        <p:nvPicPr>
          <p:cNvPr id="4" name="Imagem 3" descr="Ícone&#10;&#10;Descrição gerada automaticamente">
            <a:extLst>
              <a:ext uri="{FF2B5EF4-FFF2-40B4-BE49-F238E27FC236}">
                <a16:creationId xmlns:a16="http://schemas.microsoft.com/office/drawing/2014/main" id="{6EC18690-D320-D4D0-A0C0-E24CF88F48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4597" y="429143"/>
            <a:ext cx="814445" cy="869796"/>
          </a:xfrm>
          <a:prstGeom prst="rect">
            <a:avLst/>
          </a:prstGeom>
        </p:spPr>
      </p:pic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A9BA1BF5-47F9-5457-FF5D-022F1C851A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7908661"/>
              </p:ext>
            </p:extLst>
          </p:nvPr>
        </p:nvGraphicFramePr>
        <p:xfrm>
          <a:off x="6096000" y="2767189"/>
          <a:ext cx="4349223" cy="35683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B7418361-E96B-F0FC-D43D-69FF98095AAA}"/>
              </a:ext>
            </a:extLst>
          </p:cNvPr>
          <p:cNvSpPr txBox="1"/>
          <p:nvPr/>
        </p:nvSpPr>
        <p:spPr>
          <a:xfrm>
            <a:off x="195322" y="1234470"/>
            <a:ext cx="1129618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>
                <a:effectLst/>
                <a:latin typeface="Neue Haas Grotesk Text Pro" panose="020B05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 conformidade com a Resolução CMN nº 4.860 e Instrução Normativa Banco Central do Brasil nº 265, de 31 de março de 2022, ao finalizar o atendimento nos canais da Ouvidoria, encaminhamos ao cliente uma pesquisa  de avaliação direta da qualidade do atendimento,  com intuito de avaliar o nível de satisfação com a solução apresentada e o atendimento prestado.  </a:t>
            </a:r>
          </a:p>
          <a:p>
            <a:pPr algn="just"/>
            <a:endParaRPr lang="pt-BR" sz="1600" dirty="0">
              <a:effectLst/>
              <a:latin typeface="Neue Haas Grotesk Text Pro" panose="020B05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600" b="1" dirty="0">
                <a:effectLst/>
                <a:latin typeface="Neue Haas Grotesk Text Pro" panose="020B05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Retorno da pesquisa de </a:t>
            </a:r>
            <a:r>
              <a:rPr lang="pt-BR" sz="1600" b="1">
                <a:effectLst/>
                <a:latin typeface="Neue Haas Grotesk Text Pro" panose="020B05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satisfação enviada </a:t>
            </a:r>
            <a:r>
              <a:rPr lang="pt-BR" sz="1600" b="1" dirty="0">
                <a:effectLst/>
                <a:latin typeface="Neue Haas Grotesk Text Pro" panose="020B05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todos os manifestantes que acionaram os canais atendidos pela Ouvidoria: </a:t>
            </a:r>
            <a:endParaRPr lang="pt-BR" sz="1600" b="1" dirty="0">
              <a:latin typeface="Neue Haas Grotesk Text Pro" panose="020B0504020202020204" pitchFamily="34" charset="0"/>
            </a:endParaRPr>
          </a:p>
        </p:txBody>
      </p:sp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F4840389-851D-0A0B-A0B2-EF11D3C5DA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0402832"/>
              </p:ext>
            </p:extLst>
          </p:nvPr>
        </p:nvGraphicFramePr>
        <p:xfrm>
          <a:off x="735507" y="373734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05D665B6-8378-CB68-D857-D30B85D0A0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1517784"/>
              </p:ext>
            </p:extLst>
          </p:nvPr>
        </p:nvGraphicFramePr>
        <p:xfrm>
          <a:off x="5195995" y="3330264"/>
          <a:ext cx="585486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7CC8F871-2C7C-D076-16EA-F8AADB6B3F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3502814"/>
              </p:ext>
            </p:extLst>
          </p:nvPr>
        </p:nvGraphicFramePr>
        <p:xfrm>
          <a:off x="623995" y="333026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991624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59">
            <a:extLst>
              <a:ext uri="{FF2B5EF4-FFF2-40B4-BE49-F238E27FC236}">
                <a16:creationId xmlns:a16="http://schemas.microsoft.com/office/drawing/2014/main" id="{877862B6-7F31-4861-A913-CB51656778DE}"/>
              </a:ext>
            </a:extLst>
          </p:cNvPr>
          <p:cNvSpPr/>
          <p:nvPr/>
        </p:nvSpPr>
        <p:spPr>
          <a:xfrm>
            <a:off x="7908000" y="0"/>
            <a:ext cx="4284000" cy="362648"/>
          </a:xfrm>
          <a:custGeom>
            <a:avLst/>
            <a:gdLst>
              <a:gd name="connsiteX0" fmla="*/ 0 w 3955986"/>
              <a:gd name="connsiteY0" fmla="*/ 0 h 362648"/>
              <a:gd name="connsiteX1" fmla="*/ 3955987 w 3955986"/>
              <a:gd name="connsiteY1" fmla="*/ 0 h 362648"/>
              <a:gd name="connsiteX2" fmla="*/ 3955987 w 3955986"/>
              <a:gd name="connsiteY2" fmla="*/ 362649 h 362648"/>
              <a:gd name="connsiteX3" fmla="*/ 0 w 3955986"/>
              <a:gd name="connsiteY3" fmla="*/ 362649 h 362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5986" h="362648">
                <a:moveTo>
                  <a:pt x="0" y="0"/>
                </a:moveTo>
                <a:lnTo>
                  <a:pt x="3955987" y="0"/>
                </a:lnTo>
                <a:lnTo>
                  <a:pt x="3955987" y="362649"/>
                </a:lnTo>
                <a:lnTo>
                  <a:pt x="0" y="362649"/>
                </a:lnTo>
                <a:close/>
              </a:path>
            </a:pathLst>
          </a:custGeom>
          <a:solidFill>
            <a:srgbClr val="FF3400"/>
          </a:solidFill>
          <a:ln w="635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 sz="360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B29CA154-DA87-4C4D-B7E2-3C356F8911D1}"/>
              </a:ext>
            </a:extLst>
          </p:cNvPr>
          <p:cNvSpPr/>
          <p:nvPr/>
        </p:nvSpPr>
        <p:spPr>
          <a:xfrm>
            <a:off x="0" y="1"/>
            <a:ext cx="8280000" cy="1044000"/>
          </a:xfrm>
          <a:custGeom>
            <a:avLst/>
            <a:gdLst>
              <a:gd name="connsiteX0" fmla="*/ 7575741 w 8553386"/>
              <a:gd name="connsiteY0" fmla="*/ 1322896 h 1322895"/>
              <a:gd name="connsiteX1" fmla="*/ 0 w 8553386"/>
              <a:gd name="connsiteY1" fmla="*/ 1322896 h 1322895"/>
              <a:gd name="connsiteX2" fmla="*/ 0 w 8553386"/>
              <a:gd name="connsiteY2" fmla="*/ 0 h 1322895"/>
              <a:gd name="connsiteX3" fmla="*/ 8553386 w 8553386"/>
              <a:gd name="connsiteY3" fmla="*/ 0 h 1322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53386" h="1322895">
                <a:moveTo>
                  <a:pt x="7575741" y="1322896"/>
                </a:moveTo>
                <a:lnTo>
                  <a:pt x="0" y="1322896"/>
                </a:lnTo>
                <a:lnTo>
                  <a:pt x="0" y="0"/>
                </a:lnTo>
                <a:lnTo>
                  <a:pt x="8553386" y="0"/>
                </a:lnTo>
                <a:close/>
              </a:path>
            </a:pathLst>
          </a:custGeom>
          <a:solidFill>
            <a:srgbClr val="FF3400"/>
          </a:solidFill>
          <a:ln w="635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180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1" i="0" u="none" strike="noStrike" kern="1200" cap="none" spc="0" normalizeH="0" baseline="0" noProof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Montserrat" panose="0000050000000000000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000" b="1">
                <a:solidFill>
                  <a:schemeClr val="bg1"/>
                </a:solidFill>
                <a:latin typeface="Neue Haas Grotesk Text Pro" panose="020B0504020202020204" pitchFamily="34" charset="0"/>
              </a:rPr>
              <a:t>Panorama Geral</a:t>
            </a:r>
            <a:endParaRPr kumimoji="0" lang="pt-BR" sz="30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eue Haas Grotesk Text Pro" panose="020B05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0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" panose="00000500000000000000"/>
            </a:endParaRPr>
          </a:p>
        </p:txBody>
      </p:sp>
      <p:pic>
        <p:nvPicPr>
          <p:cNvPr id="4" name="Imagem 3" descr="Ícone&#10;&#10;Descrição gerada automaticamente">
            <a:extLst>
              <a:ext uri="{FF2B5EF4-FFF2-40B4-BE49-F238E27FC236}">
                <a16:creationId xmlns:a16="http://schemas.microsoft.com/office/drawing/2014/main" id="{6EC18690-D320-D4D0-A0C0-E24CF88F48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4597" y="429143"/>
            <a:ext cx="814445" cy="869796"/>
          </a:xfrm>
          <a:prstGeom prst="rect">
            <a:avLst/>
          </a:prstGeom>
        </p:spPr>
      </p:pic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5BA27C62-E608-06F9-E815-A3D117BB2D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3569250"/>
              </p:ext>
            </p:extLst>
          </p:nvPr>
        </p:nvGraphicFramePr>
        <p:xfrm>
          <a:off x="-1" y="1172135"/>
          <a:ext cx="5682343" cy="5461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020FBB21-F8A0-E687-DD49-F053F9A3B0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34022786"/>
              </p:ext>
            </p:extLst>
          </p:nvPr>
        </p:nvGraphicFramePr>
        <p:xfrm>
          <a:off x="5875383" y="1950720"/>
          <a:ext cx="6438121" cy="4478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C3ACE190-D596-B519-F288-69C99AE762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919824"/>
              </p:ext>
            </p:extLst>
          </p:nvPr>
        </p:nvGraphicFramePr>
        <p:xfrm>
          <a:off x="5295038" y="2609507"/>
          <a:ext cx="6896962" cy="36984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66701D28-0FE2-0CD8-6CB5-518D733523FD}"/>
              </a:ext>
            </a:extLst>
          </p:cNvPr>
          <p:cNvSpPr txBox="1"/>
          <p:nvPr/>
        </p:nvSpPr>
        <p:spPr>
          <a:xfrm>
            <a:off x="82958" y="1223866"/>
            <a:ext cx="114722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effectLst/>
                <a:latin typeface="Neue Haas Grotesk Tex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prazo regulatório para resposta aos clientes é de até 10 dias úteis, conforme </a:t>
            </a:r>
            <a:r>
              <a:rPr lang="pt-BR" sz="1600" dirty="0" err="1">
                <a:latin typeface="Neue Haas Grotesk Tex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</a:t>
            </a:r>
            <a:r>
              <a:rPr lang="pt-BR" sz="1600" dirty="0">
                <a:latin typeface="Neue Haas Grotesk Tex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600" dirty="0">
                <a:effectLst/>
                <a:latin typeface="Neue Haas Grotesk Tex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pt-BR" sz="1600" dirty="0">
                <a:latin typeface="Neue Haas Grotesk Tex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6°, §2 da Resolução CMN 4.860/2020</a:t>
            </a:r>
            <a:r>
              <a:rPr lang="pt-BR" sz="1600" dirty="0">
                <a:effectLst/>
                <a:latin typeface="Neue Haas Grotesk Tex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Das manifestações registradas, 266 foram realizadas por clientes Qista.</a:t>
            </a:r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8CDEB70-FF51-1792-B902-97E330F4A117}"/>
              </a:ext>
            </a:extLst>
          </p:cNvPr>
          <p:cNvSpPr txBox="1"/>
          <p:nvPr/>
        </p:nvSpPr>
        <p:spPr>
          <a:xfrm>
            <a:off x="2063225" y="2424841"/>
            <a:ext cx="2787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Neue Haas Grotesk Text Pro" panose="020B0504020202020204" pitchFamily="34" charset="0"/>
              </a:rPr>
              <a:t>Clientes</a:t>
            </a:r>
            <a:r>
              <a:rPr lang="pt-BR" b="1" dirty="0"/>
              <a:t> e Não clientes</a:t>
            </a:r>
          </a:p>
        </p:txBody>
      </p:sp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C3ACE190-D596-B519-F288-69C99AE762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7529446"/>
              </p:ext>
            </p:extLst>
          </p:nvPr>
        </p:nvGraphicFramePr>
        <p:xfrm>
          <a:off x="5764579" y="2506111"/>
          <a:ext cx="5030841" cy="3278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3378B602-1A32-9014-1327-AF22B463DED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7551175"/>
              </p:ext>
            </p:extLst>
          </p:nvPr>
        </p:nvGraphicFramePr>
        <p:xfrm>
          <a:off x="1206863" y="3029921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5545585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/>
        </a:solidFill>
        <a:ln w="6343" cap="flat">
          <a:noFill/>
          <a:prstDash val="solid"/>
          <a:miter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l">
          <a:defRPr sz="3600"/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2e6587b-d4bc-4b20-938a-d51a71a9b0c3">
      <UserInfo>
        <DisplayName>Jeronimo Henrique Portes</DisplayName>
        <AccountId>15</AccountId>
        <AccountType/>
      </UserInfo>
    </SharedWithUsers>
    <_activity xmlns="da786dbc-2be3-4c39-a027-58445531af2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DFB1BA98F85545BCD29E49CBF60AB1" ma:contentTypeVersion="9" ma:contentTypeDescription="Create a new document." ma:contentTypeScope="" ma:versionID="81e9ae341ef724aa89f25fd6a67980ac">
  <xsd:schema xmlns:xsd="http://www.w3.org/2001/XMLSchema" xmlns:xs="http://www.w3.org/2001/XMLSchema" xmlns:p="http://schemas.microsoft.com/office/2006/metadata/properties" xmlns:ns3="da786dbc-2be3-4c39-a027-58445531af21" xmlns:ns4="e2e6587b-d4bc-4b20-938a-d51a71a9b0c3" targetNamespace="http://schemas.microsoft.com/office/2006/metadata/properties" ma:root="true" ma:fieldsID="b68490f80c848330bb60a8a430120744" ns3:_="" ns4:_="">
    <xsd:import namespace="da786dbc-2be3-4c39-a027-58445531af21"/>
    <xsd:import namespace="e2e6587b-d4bc-4b20-938a-d51a71a9b0c3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786dbc-2be3-4c39-a027-58445531af21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9" nillable="true" ma:displayName="_activity" ma:hidden="true" ma:internalName="_activity">
      <xsd:simpleType>
        <xsd:restriction base="dms:Note"/>
      </xsd:simple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e6587b-d4bc-4b20-938a-d51a71a9b0c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A215F09-353C-4B39-9166-AE8763334D1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D8257B3-3195-4C3F-8C39-3B67C64FC806}">
  <ds:schemaRefs>
    <ds:schemaRef ds:uri="http://purl.org/dc/elements/1.1/"/>
    <ds:schemaRef ds:uri="da786dbc-2be3-4c39-a027-58445531af21"/>
    <ds:schemaRef ds:uri="e2e6587b-d4bc-4b20-938a-d51a71a9b0c3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purl.org/dc/terms/"/>
    <ds:schemaRef ds:uri="http://purl.org/dc/dcmitype/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4B9D4C91-16AA-49D2-8CD9-02F79426E0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786dbc-2be3-4c39-a027-58445531af21"/>
    <ds:schemaRef ds:uri="e2e6587b-d4bc-4b20-938a-d51a71a9b0c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380</Words>
  <Application>Microsoft Office PowerPoint</Application>
  <PresentationFormat>Widescreen</PresentationFormat>
  <Paragraphs>45</Paragraphs>
  <Slides>7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Montserrat</vt:lpstr>
      <vt:lpstr>Montserrat-Light</vt:lpstr>
      <vt:lpstr>Neue Haas Grotesk Text Pro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Fabianno Bargi Brait</dc:creator>
  <cp:lastModifiedBy>Yasmim Vieira Aragão</cp:lastModifiedBy>
  <cp:revision>9</cp:revision>
  <dcterms:created xsi:type="dcterms:W3CDTF">2022-03-09T19:43:22Z</dcterms:created>
  <dcterms:modified xsi:type="dcterms:W3CDTF">2024-06-17T20:56:32Z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0x010100D0DFB1BA98F85545BCD29E49CBF60AB1</vt:lpwstr>
  </property>
  <property fmtid="{D5CDD505-2E9C-101B-9397-08002B2CF9AE}" pid="3" name="MSIP_Label_e74ff2d4-8510-45ac-8d18-93d497d27ada_Enabled">
    <vt:lpwstr>true</vt:lpwstr>
  </property>
  <property fmtid="{D5CDD505-2E9C-101B-9397-08002B2CF9AE}" pid="4" name="MSIP_Label_e74ff2d4-8510-45ac-8d18-93d497d27ada_SetDate">
    <vt:lpwstr>2022-05-03T15:21:51Z</vt:lpwstr>
  </property>
  <property fmtid="{D5CDD505-2E9C-101B-9397-08002B2CF9AE}" pid="5" name="MSIP_Label_e74ff2d4-8510-45ac-8d18-93d497d27ada_Method">
    <vt:lpwstr>Privileged</vt:lpwstr>
  </property>
  <property fmtid="{D5CDD505-2E9C-101B-9397-08002B2CF9AE}" pid="6" name="MSIP_Label_e74ff2d4-8510-45ac-8d18-93d497d27ada_Name">
    <vt:lpwstr>Público</vt:lpwstr>
  </property>
  <property fmtid="{D5CDD505-2E9C-101B-9397-08002B2CF9AE}" pid="7" name="MSIP_Label_e74ff2d4-8510-45ac-8d18-93d497d27ada_SiteId">
    <vt:lpwstr>f95fef7c-199d-42ed-9c79-5b14cafee929</vt:lpwstr>
  </property>
  <property fmtid="{D5CDD505-2E9C-101B-9397-08002B2CF9AE}" pid="8" name="MSIP_Label_e74ff2d4-8510-45ac-8d18-93d497d27ada_ActionId">
    <vt:lpwstr>25af9da8-d9e6-4020-baf4-274d1052a9b0</vt:lpwstr>
  </property>
  <property fmtid="{D5CDD505-2E9C-101B-9397-08002B2CF9AE}" pid="9" name="MSIP_Label_e74ff2d4-8510-45ac-8d18-93d497d27ada_ContentBits">
    <vt:lpwstr>0</vt:lpwstr>
  </property>
  <property fmtid="{D5CDD505-2E9C-101B-9397-08002B2CF9AE}" pid="10" name="MediaServiceImageTags">
    <vt:lpwstr/>
  </property>
</Properties>
</file>